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 id="2147484338" r:id="rId2"/>
  </p:sldMasterIdLst>
  <p:notesMasterIdLst>
    <p:notesMasterId r:id="rId22"/>
  </p:notesMasterIdLst>
  <p:sldIdLst>
    <p:sldId id="315" r:id="rId3"/>
    <p:sldId id="258" r:id="rId4"/>
    <p:sldId id="316" r:id="rId5"/>
    <p:sldId id="332" r:id="rId6"/>
    <p:sldId id="317" r:id="rId7"/>
    <p:sldId id="318" r:id="rId8"/>
    <p:sldId id="319" r:id="rId9"/>
    <p:sldId id="320" r:id="rId10"/>
    <p:sldId id="321" r:id="rId11"/>
    <p:sldId id="322" r:id="rId12"/>
    <p:sldId id="323" r:id="rId13"/>
    <p:sldId id="324" r:id="rId14"/>
    <p:sldId id="325" r:id="rId15"/>
    <p:sldId id="326" r:id="rId16"/>
    <p:sldId id="327" r:id="rId17"/>
    <p:sldId id="328" r:id="rId18"/>
    <p:sldId id="329" r:id="rId19"/>
    <p:sldId id="330" r:id="rId20"/>
    <p:sldId id="33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r" defTabSz="914400" rtl="1" eaLnBrk="1" latinLnBrk="0" hangingPunct="1">
      <a:defRPr kern="1200">
        <a:solidFill>
          <a:schemeClr val="tx1"/>
        </a:solidFill>
        <a:latin typeface="Arial" pitchFamily="34" charset="0"/>
        <a:ea typeface="MS PGothic" pitchFamily="34" charset="-128"/>
        <a:cs typeface="+mn-cs"/>
      </a:defRPr>
    </a:lvl6pPr>
    <a:lvl7pPr marL="2743200" algn="r" defTabSz="914400" rtl="1" eaLnBrk="1" latinLnBrk="0" hangingPunct="1">
      <a:defRPr kern="1200">
        <a:solidFill>
          <a:schemeClr val="tx1"/>
        </a:solidFill>
        <a:latin typeface="Arial" pitchFamily="34" charset="0"/>
        <a:ea typeface="MS PGothic" pitchFamily="34" charset="-128"/>
        <a:cs typeface="+mn-cs"/>
      </a:defRPr>
    </a:lvl7pPr>
    <a:lvl8pPr marL="3200400" algn="r" defTabSz="914400" rtl="1" eaLnBrk="1" latinLnBrk="0" hangingPunct="1">
      <a:defRPr kern="1200">
        <a:solidFill>
          <a:schemeClr val="tx1"/>
        </a:solidFill>
        <a:latin typeface="Arial" pitchFamily="34" charset="0"/>
        <a:ea typeface="MS PGothic" pitchFamily="34" charset="-128"/>
        <a:cs typeface="+mn-cs"/>
      </a:defRPr>
    </a:lvl8pPr>
    <a:lvl9pPr marL="3657600" algn="r" defTabSz="914400" rtl="1"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ndra Paoli" initials="l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5E7"/>
    <a:srgbClr val="700808"/>
    <a:srgbClr val="000000"/>
    <a:srgbClr val="53548A"/>
    <a:srgbClr val="D1D1DA"/>
    <a:srgbClr val="E9E9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34"/>
    </p:cViewPr>
  </p:sorterViewPr>
  <p:notesViewPr>
    <p:cSldViewPr>
      <p:cViewPr>
        <p:scale>
          <a:sx n="100" d="100"/>
          <a:sy n="100" d="100"/>
        </p:scale>
        <p:origin x="-154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ctr" rtl="1"/>
          <a:r>
            <a:rPr lang="ar-SA" sz="6000" b="1" dirty="0">
              <a:solidFill>
                <a:srgbClr val="FFFF00"/>
              </a:solidFill>
            </a:rPr>
            <a:t>الفصل الثالث</a:t>
          </a:r>
          <a:r>
            <a:rPr lang="ar-EG" sz="6000" b="1" dirty="0">
              <a:solidFill>
                <a:srgbClr val="FFFF00"/>
              </a:solidFill>
            </a:rPr>
            <a:t>:</a:t>
          </a:r>
          <a:endParaRPr lang="en-US" sz="6000" b="1" dirty="0">
            <a:solidFill>
              <a:srgbClr val="FFFF00"/>
            </a:solidFill>
          </a:endParaRPr>
        </a:p>
        <a:p>
          <a:pPr algn="ctr" rtl="1"/>
          <a:r>
            <a:rPr lang="ar-SA" sz="6000" b="1" dirty="0">
              <a:solidFill>
                <a:srgbClr val="FFFF00"/>
              </a:solidFill>
            </a:rPr>
            <a:t>العمليات المتعلقة برأس المال </a:t>
          </a:r>
          <a:endParaRPr lang="en-US" sz="6000" b="1" dirty="0">
            <a:solidFill>
              <a:srgbClr val="FFFF00"/>
            </a:solidFill>
          </a:endParaRPr>
        </a:p>
        <a:p>
          <a:pPr algn="ctr" rtl="1"/>
          <a:endParaRPr lang="en-US" sz="6000" b="1" dirty="0">
            <a:solidFill>
              <a:srgbClr val="FFFF00"/>
            </a:solidFill>
          </a:endParaRPr>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304E0B6D-85F4-469E-AC2E-E4CD2807CEBF}" type="presOf" srcId="{0BC07087-5E6C-4391-A1D3-98CAC75CFB7B}" destId="{013C56D5-0CA5-47EB-B786-0AB370387915}" srcOrd="0" destOrd="0" presId="urn:microsoft.com/office/officeart/2005/8/layout/vProcess5"/>
    <dgm:cxn modelId="{C649BBDE-253B-164C-ABB2-85B757F2D8F5}"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E2BF9A92-14EF-3448-BA58-7C42E83C03FA}" type="presParOf" srcId="{11B7F29B-617A-413C-84AC-498507A9DC21}" destId="{D8DD1BB4-6967-4D1B-B342-02CD0F66AAFC}" srcOrd="0" destOrd="0" presId="urn:microsoft.com/office/officeart/2005/8/layout/vProcess5"/>
    <dgm:cxn modelId="{56726896-E552-4A5F-B70A-7D6E272FF82F}"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endParaRPr lang="ar-EG" sz="3200" dirty="0"/>
        </a:p>
        <a:p>
          <a:pPr algn="just" rtl="1"/>
          <a:endParaRPr lang="ar-EG" sz="3200" dirty="0"/>
        </a:p>
        <a:p>
          <a:pPr algn="just" rtl="1"/>
          <a:endParaRPr lang="ar-EG" sz="3200" dirty="0"/>
        </a:p>
        <a:p>
          <a:pPr algn="just" rtl="1"/>
          <a:r>
            <a:rPr lang="ar-SA" sz="3200" dirty="0"/>
            <a:t>بعد تكوين رأس المال وأثناء حياة المنشأة قد تحدث بعض العمليات التي تؤثر على رأس المال، بعض هذه العمليات قد يؤدي إلى زيادة رأس المال، وبعضها قد يؤدي إلى تخفيض رأس المال. </a:t>
          </a:r>
          <a:endParaRPr lang="ar-EG" sz="3200" dirty="0"/>
        </a:p>
        <a:p>
          <a:pPr algn="just" rtl="1"/>
          <a:endParaRPr lang="ar-EG" sz="3200" dirty="0"/>
        </a:p>
        <a:p>
          <a:pPr algn="just" rtl="1"/>
          <a:endParaRPr lang="ar-EG" sz="3200" dirty="0"/>
        </a:p>
        <a:p>
          <a:pPr algn="just" rtl="1"/>
          <a:endParaRPr lang="ar-EG" sz="3200" dirty="0"/>
        </a:p>
        <a:p>
          <a:pPr algn="just" rtl="1"/>
          <a:endParaRPr lang="ar-EG" sz="3200" dirty="0"/>
        </a:p>
        <a:p>
          <a:pPr algn="just" rtl="1"/>
          <a:endParaRPr lang="ar-EG" sz="3200" dirty="0"/>
        </a:p>
        <a:p>
          <a:pPr algn="just" rtl="1"/>
          <a:endParaRPr lang="en-US" sz="3200" dirty="0"/>
        </a:p>
        <a:p>
          <a:pPr algn="just" rtl="1"/>
          <a:endParaRPr lang="en-US" sz="3200" dirty="0"/>
        </a:p>
      </dgm:t>
    </dgm:pt>
    <dgm:pt modelId="{2E44477A-4AB4-48DC-871A-3DC4229E28F8}" type="sibTrans" cxnId="{B89601E3-E930-43A5-BC6C-B86CA47FA119}">
      <dgm:prSet/>
      <dgm:spPr/>
      <dgm:t>
        <a:bodyPr/>
        <a:lstStyle/>
        <a:p>
          <a:pPr rtl="1"/>
          <a:endParaRPr lang="ar-EG" sz="3200"/>
        </a:p>
      </dgm:t>
    </dgm:pt>
    <dgm:pt modelId="{B8072D17-A958-4140-B931-553B79CE9115}" type="par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3F134E55-F8F8-4E7B-984D-A7386081FC3D}" type="presOf" srcId="{FD5A9121-9E87-42B2-9B05-455EC8C05672}" destId="{11B7F29B-617A-413C-84AC-498507A9DC21}" srcOrd="0" destOrd="0" presId="urn:microsoft.com/office/officeart/2005/8/layout/vProcess5"/>
    <dgm:cxn modelId="{97C0C8BE-EB08-45C2-AD03-CBEC6BAE19FF}" type="presOf" srcId="{0BC07087-5E6C-4391-A1D3-98CAC75CFB7B}" destId="{013C56D5-0CA5-47EB-B786-0AB370387915}"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2AE3876F-554A-4201-A91C-43522C0598C4}" type="presParOf" srcId="{11B7F29B-617A-413C-84AC-498507A9DC21}" destId="{D8DD1BB4-6967-4D1B-B342-02CD0F66AAFC}" srcOrd="0" destOrd="0" presId="urn:microsoft.com/office/officeart/2005/8/layout/vProcess5"/>
    <dgm:cxn modelId="{C984A710-C960-46E1-9A26-64899BCBA3F4}"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r>
            <a:rPr lang="ar-SA" sz="3200" dirty="0"/>
            <a:t>قد يقوم صاحب المنشأة بتقديم رأس مال إضافي إما في صورة نقدية أو صورة عينة، المعالجة المحاسبية هنا لا تختلف عن حالات تكوين رأس المال حيث يجعل حسابات الأصول المقدمة طرف مدين وحساب رأس المال طرف دائن. </a:t>
          </a:r>
          <a:endParaRPr lang="ar-EG" sz="3200" dirty="0"/>
        </a:p>
        <a:p>
          <a:pPr algn="just" rtl="1"/>
          <a:endParaRPr lang="ar-EG" sz="3200" dirty="0"/>
        </a:p>
        <a:p>
          <a:pPr algn="just" rtl="1"/>
          <a:endParaRPr lang="ar-EG" sz="3200" dirty="0"/>
        </a:p>
        <a:p>
          <a:pPr algn="just" rtl="1"/>
          <a:endParaRPr lang="en-US" sz="3200" dirty="0"/>
        </a:p>
        <a:p>
          <a:pPr algn="just"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242D1C83-BEA0-40DE-A5B7-493F61D75502}" type="presOf" srcId="{FD5A9121-9E87-42B2-9B05-455EC8C05672}" destId="{11B7F29B-617A-413C-84AC-498507A9DC21}" srcOrd="0" destOrd="0" presId="urn:microsoft.com/office/officeart/2005/8/layout/vProcess5"/>
    <dgm:cxn modelId="{562781B7-1512-422C-8C58-E786B732CE4C}" type="presOf" srcId="{0BC07087-5E6C-4391-A1D3-98CAC75CFB7B}" destId="{013C56D5-0CA5-47EB-B786-0AB370387915}"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6067E703-8ACB-47A8-A5F5-440EF1387678}" type="presParOf" srcId="{11B7F29B-617A-413C-84AC-498507A9DC21}" destId="{D8DD1BB4-6967-4D1B-B342-02CD0F66AAFC}" srcOrd="0" destOrd="0" presId="urn:microsoft.com/office/officeart/2005/8/layout/vProcess5"/>
    <dgm:cxn modelId="{74E6E4CB-4655-4FF5-9F5F-2905871AF0C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endParaRPr lang="ar-EG" sz="3200" dirty="0"/>
        </a:p>
        <a:p>
          <a:pPr algn="just" rtl="1"/>
          <a:r>
            <a:rPr lang="ar-SA" sz="3200" dirty="0"/>
            <a:t>قد يرى صاحب المنشأة أن ظروف السوق تستدعي تخفيض حجم أعمال المنشأة أو قد تكون هناك أسباب أخرى تتطلب ذلك، في مثل هذه الحالات يلجأ صاحب المنشأة إلى تخفيض رأس مالها عن طريق سحب أصول من المنشأة، وتقتضي المعالجة المحاسبة الصحيحة جعل رأس المال طرف مدين والأصول التي أخذت من المنشأة طرف دائن</a:t>
          </a:r>
          <a:r>
            <a:rPr lang="ar-SA" sz="3200" b="1" dirty="0"/>
            <a:t>.</a:t>
          </a:r>
          <a:r>
            <a:rPr lang="ar-SA" sz="3200" dirty="0"/>
            <a:t> </a:t>
          </a:r>
          <a:endParaRPr lang="ar-EG" sz="3200" dirty="0"/>
        </a:p>
        <a:p>
          <a:pPr algn="just" rtl="1"/>
          <a:endParaRPr lang="en-US" sz="3200" dirty="0"/>
        </a:p>
        <a:p>
          <a:pPr algn="just" rtl="1"/>
          <a:endParaRPr lang="ar-EG" sz="3200" dirty="0"/>
        </a:p>
        <a:p>
          <a:pPr algn="just" rtl="1"/>
          <a:endParaRPr lang="ar-EG" sz="3200" dirty="0"/>
        </a:p>
        <a:p>
          <a:pPr algn="just"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F88532AA-6CC7-4EB1-9C64-23D664EF12C4}" type="presOf" srcId="{0BC07087-5E6C-4391-A1D3-98CAC75CFB7B}" destId="{013C56D5-0CA5-47EB-B786-0AB370387915}" srcOrd="0" destOrd="0" presId="urn:microsoft.com/office/officeart/2005/8/layout/vProcess5"/>
    <dgm:cxn modelId="{87BD3BC9-8B18-4894-82BD-16CEC8ED839D}"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60634C39-D428-44EB-83C1-7EFA7FF73C7E}" type="presParOf" srcId="{11B7F29B-617A-413C-84AC-498507A9DC21}" destId="{D8DD1BB4-6967-4D1B-B342-02CD0F66AAFC}" srcOrd="0" destOrd="0" presId="urn:microsoft.com/office/officeart/2005/8/layout/vProcess5"/>
    <dgm:cxn modelId="{6324F2D2-3EF8-4C7D-A456-A2339DAC4CD9}"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3200" dirty="0"/>
        </a:p>
        <a:p>
          <a:pPr algn="r" rtl="1"/>
          <a:r>
            <a:rPr lang="ar-SA" sz="3200" b="1" dirty="0">
              <a:solidFill>
                <a:srgbClr val="FFFF00"/>
              </a:solidFill>
            </a:rPr>
            <a:t>مثال (4):</a:t>
          </a:r>
          <a:endParaRPr lang="en-US" sz="3200" dirty="0">
            <a:solidFill>
              <a:srgbClr val="FFFF00"/>
            </a:solidFill>
          </a:endParaRPr>
        </a:p>
        <a:p>
          <a:pPr algn="just" rtl="1"/>
          <a:r>
            <a:rPr lang="ar-SA" sz="2400" dirty="0"/>
            <a:t>في </a:t>
          </a:r>
          <a:r>
            <a:rPr lang="ar-EG" sz="2400" dirty="0"/>
            <a:t>11/1 </a:t>
          </a:r>
          <a:r>
            <a:rPr lang="ar-SA" sz="2400" dirty="0"/>
            <a:t>قرر باسم تخفيض رأس مال منشأته بمبلغ 100</a:t>
          </a:r>
          <a:r>
            <a:rPr lang="ar-EG" sz="2400" dirty="0"/>
            <a:t>,</a:t>
          </a:r>
          <a:r>
            <a:rPr lang="ar-SA" sz="2400" dirty="0"/>
            <a:t>000 جنيه، وقد تم التخفيض بأن أخذ باسم مبلغ 40</a:t>
          </a:r>
          <a:r>
            <a:rPr lang="ar-EG" sz="2400" dirty="0"/>
            <a:t>,</a:t>
          </a:r>
          <a:r>
            <a:rPr lang="ar-SA" sz="2400" dirty="0"/>
            <a:t>000 نقداً بالإضافة إلى سيارة بمبلغ 60</a:t>
          </a:r>
          <a:r>
            <a:rPr lang="ar-EG" sz="2400" dirty="0"/>
            <a:t>,</a:t>
          </a:r>
          <a:r>
            <a:rPr lang="ar-SA" sz="2400" dirty="0"/>
            <a:t>000 جنيه في هذه الحالة يثبت قيد التخفيض كما يلي: </a:t>
          </a:r>
          <a:endParaRPr lang="ar-EG" sz="2400" dirty="0"/>
        </a:p>
        <a:p>
          <a:pPr algn="just" rtl="1"/>
          <a:endParaRPr lang="ar-EG" sz="2800" dirty="0"/>
        </a:p>
        <a:p>
          <a:pPr algn="just" rtl="1"/>
          <a:r>
            <a:rPr lang="ar-SA" sz="2800" dirty="0"/>
            <a:t> </a:t>
          </a:r>
          <a:endParaRPr lang="ar-EG" sz="2800" dirty="0"/>
        </a:p>
        <a:p>
          <a:pPr algn="just" rtl="1"/>
          <a:endParaRPr lang="ar-EG" sz="3200" dirty="0"/>
        </a:p>
        <a:p>
          <a:pPr algn="just" rtl="1"/>
          <a:endParaRPr lang="ar-EG" sz="3200" dirty="0"/>
        </a:p>
        <a:p>
          <a:pPr algn="just" rtl="1"/>
          <a:endParaRPr lang="en-US" sz="3200" dirty="0"/>
        </a:p>
        <a:p>
          <a:pPr algn="r"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25DCAA38-DF51-4DE1-92FA-B456AFDBC509}" type="presOf" srcId="{FD5A9121-9E87-42B2-9B05-455EC8C05672}" destId="{11B7F29B-617A-413C-84AC-498507A9DC21}" srcOrd="0" destOrd="0" presId="urn:microsoft.com/office/officeart/2005/8/layout/vProcess5"/>
    <dgm:cxn modelId="{49B4248B-1CCC-4D80-A6A0-59240C56E3A7}" type="presOf" srcId="{0BC07087-5E6C-4391-A1D3-98CAC75CFB7B}" destId="{013C56D5-0CA5-47EB-B786-0AB370387915}"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0ABA84ED-9832-4A60-9574-9328ED81082A}" type="presParOf" srcId="{11B7F29B-617A-413C-84AC-498507A9DC21}" destId="{D8DD1BB4-6967-4D1B-B342-02CD0F66AAFC}" srcOrd="0" destOrd="0" presId="urn:microsoft.com/office/officeart/2005/8/layout/vProcess5"/>
    <dgm:cxn modelId="{0F78A8EA-CA5B-4839-86EF-B1D4278401D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r>
            <a:rPr lang="ar-SA" sz="2800" dirty="0"/>
            <a:t>أحياناً يقوم المالك بسحب أصول نقدية وعينية من المنشأة لاستخدامها لأغراض شخصية، وفي هذه الحالة تقتضي المعالجة المحاسبية السليمة جعل حـ/ المسحوبات مديناً وجعل ما يأخذه صاحب المنشأة دائناً.</a:t>
          </a:r>
          <a:endParaRPr lang="en-US" sz="2800" dirty="0"/>
        </a:p>
        <a:p>
          <a:pPr algn="just" rtl="1"/>
          <a:r>
            <a:rPr lang="ar-SA" sz="2800" dirty="0"/>
            <a:t>في نهاية السنة المالية يتم إقفال هذه المسحوبات في حـ/ راس المال.</a:t>
          </a:r>
          <a:endParaRPr lang="en-US" sz="2800" dirty="0"/>
        </a:p>
        <a:p>
          <a:pPr algn="just" rtl="1"/>
          <a:r>
            <a:rPr lang="ar-SA" sz="2800" dirty="0"/>
            <a:t>إذا كانت هذه المسحوبات تتمثل في بضاعة فإن المعالجة المحاسبية تعتمد على طريقة تسعير البضاعة التي تم سحبها، فإذا تم تسعيرها بالتكلفة يجعل حـ/ المسحوبات مديناً و حـ/المشتريات دائناً، أما إذا تم تسعيرها بسعر البيع، بجعل حـ/ المسحوبات مديناً و حـ/المبيعات دائناً.  </a:t>
          </a:r>
          <a:endParaRPr lang="en-US" sz="2800" dirty="0"/>
        </a:p>
        <a:p>
          <a:pPr algn="just" rtl="1"/>
          <a:endParaRPr lang="en-US" sz="28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FC2D0A79-2937-447E-8BE7-621D42AB84F3}"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4E4036E8-2815-4F11-BD83-54CCD7CB7510}" type="presOf" srcId="{0BC07087-5E6C-4391-A1D3-98CAC75CFB7B}" destId="{013C56D5-0CA5-47EB-B786-0AB370387915}" srcOrd="0" destOrd="0" presId="urn:microsoft.com/office/officeart/2005/8/layout/vProcess5"/>
    <dgm:cxn modelId="{23DEB954-C7AA-427E-B981-B1C0E62445A9}" type="presParOf" srcId="{11B7F29B-617A-413C-84AC-498507A9DC21}" destId="{D8DD1BB4-6967-4D1B-B342-02CD0F66AAFC}" srcOrd="0" destOrd="0" presId="urn:microsoft.com/office/officeart/2005/8/layout/vProcess5"/>
    <dgm:cxn modelId="{3E797AAA-68C2-4931-91B6-9395B4155A73}"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3200" dirty="0"/>
        </a:p>
        <a:p>
          <a:pPr algn="r" rtl="1"/>
          <a:r>
            <a:rPr lang="ar-SA" sz="3200" b="1" dirty="0">
              <a:solidFill>
                <a:srgbClr val="FFFF00"/>
              </a:solidFill>
            </a:rPr>
            <a:t>مثال (5): </a:t>
          </a:r>
          <a:endParaRPr lang="en-US" sz="3200" dirty="0">
            <a:solidFill>
              <a:srgbClr val="FFFF00"/>
            </a:solidFill>
          </a:endParaRPr>
        </a:p>
        <a:p>
          <a:pPr algn="just" rtl="1"/>
          <a:r>
            <a:rPr lang="ar-SA" sz="3200" dirty="0"/>
            <a:t>قام صاحب المنشأة بسحب 5</a:t>
          </a:r>
          <a:r>
            <a:rPr lang="ar-EG" sz="3200" dirty="0"/>
            <a:t>,</a:t>
          </a:r>
          <a:r>
            <a:rPr lang="ar-SA" sz="3200" dirty="0"/>
            <a:t>000 جنيه من خزينة المنشأة لاستخداماته الشخصية، كما سحب بضاعة للاستخدام المنزلي قدرت قيمتها بالتكلفة  3</a:t>
          </a:r>
          <a:r>
            <a:rPr lang="ar-EG" sz="3200" dirty="0"/>
            <a:t>,</a:t>
          </a:r>
          <a:r>
            <a:rPr lang="ar-SA" sz="3200" dirty="0"/>
            <a:t>000 جنيه، كما قام بأخذ جهاز حاسب آلي من المنشأة لحاجة ابنه إليه في أغراض الدراسة وقدرت قيمة الجهاز بمبلغ 6</a:t>
          </a:r>
          <a:r>
            <a:rPr lang="ar-EG" sz="3200" dirty="0"/>
            <a:t>,</a:t>
          </a:r>
          <a:r>
            <a:rPr lang="ar-SA" sz="3200" dirty="0"/>
            <a:t>000 جنيه. </a:t>
          </a:r>
          <a:endParaRPr lang="en-US" sz="3200" dirty="0"/>
        </a:p>
        <a:p>
          <a:pPr algn="just" rtl="1"/>
          <a:r>
            <a:rPr lang="ar-SA" sz="3200" dirty="0"/>
            <a:t>في هذه الحالة تسجل قيود اليومية على النحو التالي: </a:t>
          </a:r>
          <a:endParaRPr lang="en-US" sz="3200" dirty="0"/>
        </a:p>
        <a:p>
          <a:pPr algn="just" rtl="1"/>
          <a:r>
            <a:rPr lang="ar-SA" sz="3200" b="1" dirty="0">
              <a:solidFill>
                <a:srgbClr val="FFFF00"/>
              </a:solidFill>
            </a:rPr>
            <a:t>في تاريخ السحب</a:t>
          </a:r>
          <a:endParaRPr lang="ar-EG" sz="3200" b="1" dirty="0">
            <a:solidFill>
              <a:srgbClr val="FFFF00"/>
            </a:solidFill>
          </a:endParaRPr>
        </a:p>
        <a:p>
          <a:pPr algn="just" rtl="1"/>
          <a:endParaRPr lang="ar-EG" sz="3200" b="1" dirty="0">
            <a:solidFill>
              <a:srgbClr val="FFFF00"/>
            </a:solidFill>
          </a:endParaRPr>
        </a:p>
        <a:p>
          <a:pPr algn="r"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AD62CD7A-83F9-44F1-9B70-BAF7FEED607F}"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C2C226F9-BBA7-42B8-8CBD-424242145C2C}" type="presOf" srcId="{0BC07087-5E6C-4391-A1D3-98CAC75CFB7B}" destId="{013C56D5-0CA5-47EB-B786-0AB370387915}" srcOrd="0" destOrd="0" presId="urn:microsoft.com/office/officeart/2005/8/layout/vProcess5"/>
    <dgm:cxn modelId="{13EB0B50-CA12-4E44-8686-0936B5DA98D2}" type="presParOf" srcId="{11B7F29B-617A-413C-84AC-498507A9DC21}" destId="{D8DD1BB4-6967-4D1B-B342-02CD0F66AAFC}" srcOrd="0" destOrd="0" presId="urn:microsoft.com/office/officeart/2005/8/layout/vProcess5"/>
    <dgm:cxn modelId="{EDF044A7-8257-492E-B98C-48D51E5638F6}"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3200" dirty="0"/>
        </a:p>
        <a:p>
          <a:pPr algn="r" rtl="1"/>
          <a:endParaRPr lang="ar-EG" sz="3200" dirty="0"/>
        </a:p>
        <a:p>
          <a:pPr algn="r" rtl="1"/>
          <a:r>
            <a:rPr lang="ar-SA" sz="3200" dirty="0"/>
            <a:t> </a:t>
          </a:r>
          <a:endParaRPr lang="en-US" sz="3200" dirty="0"/>
        </a:p>
        <a:p>
          <a:pPr algn="r"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5DE3CA2D-073A-4237-AAFB-D50250200358}" type="presOf" srcId="{0BC07087-5E6C-4391-A1D3-98CAC75CFB7B}" destId="{013C56D5-0CA5-47EB-B786-0AB370387915}" srcOrd="0" destOrd="0" presId="urn:microsoft.com/office/officeart/2005/8/layout/vProcess5"/>
    <dgm:cxn modelId="{0B7C1793-8B99-4AD7-BACC-480B643E4977}"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D2B90D77-18AB-4B77-9080-47C2620EE1B0}" type="presParOf" srcId="{11B7F29B-617A-413C-84AC-498507A9DC21}" destId="{D8DD1BB4-6967-4D1B-B342-02CD0F66AAFC}" srcOrd="0" destOrd="0" presId="urn:microsoft.com/office/officeart/2005/8/layout/vProcess5"/>
    <dgm:cxn modelId="{9240F0D5-962A-4786-880D-48CB15BF4C6E}"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1600" dirty="0"/>
        </a:p>
        <a:p>
          <a:pPr algn="r" rtl="1"/>
          <a:endParaRPr lang="ar-EG" sz="1600" b="1"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2400" b="1" dirty="0">
            <a:solidFill>
              <a:srgbClr val="FFFF00"/>
            </a:solidFill>
          </a:endParaRPr>
        </a:p>
        <a:p>
          <a:pPr algn="r" rtl="1"/>
          <a:endParaRPr lang="ar-EG" sz="2400" b="1" dirty="0">
            <a:solidFill>
              <a:srgbClr val="FFFF00"/>
            </a:solidFill>
          </a:endParaRPr>
        </a:p>
        <a:p>
          <a:pPr algn="r" rtl="1"/>
          <a:endParaRPr lang="ar-EG" sz="2400" b="1" dirty="0">
            <a:solidFill>
              <a:srgbClr val="FFFF00"/>
            </a:solidFill>
          </a:endParaRPr>
        </a:p>
        <a:p>
          <a:pPr algn="r" rtl="1"/>
          <a:endParaRPr lang="ar-EG" sz="2400" b="1" dirty="0">
            <a:solidFill>
              <a:srgbClr val="FFFF00"/>
            </a:solidFill>
          </a:endParaRPr>
        </a:p>
        <a:p>
          <a:pPr algn="r" rtl="1"/>
          <a:endParaRPr lang="ar-EG" sz="2400" b="1" dirty="0">
            <a:solidFill>
              <a:srgbClr val="FFFF00"/>
            </a:solidFill>
          </a:endParaRPr>
        </a:p>
        <a:p>
          <a:pPr algn="r" rtl="1"/>
          <a:endParaRPr lang="ar-EG" sz="2400" b="1" dirty="0">
            <a:solidFill>
              <a:srgbClr val="FFFF00"/>
            </a:solidFill>
          </a:endParaRPr>
        </a:p>
        <a:p>
          <a:pPr algn="r" rtl="1"/>
          <a:endParaRPr lang="ar-EG" sz="3200" b="1" dirty="0">
            <a:solidFill>
              <a:srgbClr val="FFFF00"/>
            </a:solidFill>
          </a:endParaRPr>
        </a:p>
        <a:p>
          <a:pPr algn="r" rtl="1"/>
          <a:r>
            <a:rPr lang="ar-SA" sz="3200" b="1" dirty="0">
              <a:solidFill>
                <a:srgbClr val="FFFF00"/>
              </a:solidFill>
            </a:rPr>
            <a:t>في نهاية السنة المالية:</a:t>
          </a:r>
          <a:endParaRPr lang="ar-EG" sz="3200" b="1" dirty="0">
            <a:solidFill>
              <a:srgbClr val="FFFF00"/>
            </a:solidFill>
          </a:endParaRPr>
        </a:p>
        <a:p>
          <a:pPr algn="r" rtl="1"/>
          <a:endParaRPr lang="ar-EG" sz="2400" b="1" dirty="0">
            <a:solidFill>
              <a:srgbClr val="FFFF00"/>
            </a:solidFill>
          </a:endParaRPr>
        </a:p>
        <a:p>
          <a:pPr algn="r" rtl="1"/>
          <a:endParaRPr lang="ar-EG" sz="2400" b="1" dirty="0">
            <a:solidFill>
              <a:srgbClr val="FFFF00"/>
            </a:solidFill>
          </a:endParaRPr>
        </a:p>
        <a:p>
          <a:pPr algn="r" rtl="1"/>
          <a:endParaRPr lang="ar-EG" sz="2400" b="1" dirty="0">
            <a:solidFill>
              <a:srgbClr val="FFFF00"/>
            </a:solidFill>
          </a:endParaRPr>
        </a:p>
        <a:p>
          <a:pPr algn="r" rtl="1"/>
          <a:endParaRPr lang="ar-EG" sz="2400" b="1"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2000" b="0" dirty="0"/>
        </a:p>
        <a:p>
          <a:pPr algn="r" rtl="1"/>
          <a:endParaRPr lang="ar-EG" sz="2000" b="0" dirty="0"/>
        </a:p>
        <a:p>
          <a:pPr algn="r" rtl="1"/>
          <a:endParaRPr lang="ar-EG" sz="2000" b="0" dirty="0"/>
        </a:p>
        <a:p>
          <a:pPr algn="r" rtl="1"/>
          <a:endParaRPr lang="ar-EG" sz="2000" b="0" dirty="0"/>
        </a:p>
        <a:p>
          <a:pPr algn="r" rtl="1"/>
          <a:endParaRPr lang="ar-EG" sz="2000" b="0" dirty="0"/>
        </a:p>
        <a:p>
          <a:pPr algn="r" rtl="1"/>
          <a:r>
            <a:rPr lang="ar-SA" sz="2000" b="0" dirty="0"/>
            <a:t> </a:t>
          </a:r>
          <a:endParaRPr lang="ar-EG" sz="2000" b="0" dirty="0"/>
        </a:p>
        <a:p>
          <a:pPr algn="r" rtl="1"/>
          <a:endParaRPr lang="ar-EG" sz="2000" b="0" dirty="0">
            <a:solidFill>
              <a:srgbClr val="FFFF00"/>
            </a:solidFill>
          </a:endParaRPr>
        </a:p>
        <a:p>
          <a:pPr algn="r" rtl="1"/>
          <a:endParaRPr lang="ar-EG" sz="2000" b="0"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1600" b="1" dirty="0">
            <a:solidFill>
              <a:srgbClr val="FFFF00"/>
            </a:solidFill>
          </a:endParaRPr>
        </a:p>
        <a:p>
          <a:pPr algn="r" rtl="1"/>
          <a:endParaRPr lang="ar-EG" sz="2000" b="1" dirty="0"/>
        </a:p>
        <a:p>
          <a:pPr algn="r" rtl="1"/>
          <a:endParaRPr lang="ar-EG" sz="2000" b="1" dirty="0"/>
        </a:p>
        <a:p>
          <a:pPr algn="r" rtl="1"/>
          <a:endParaRPr lang="ar-EG" sz="2000" b="1" dirty="0"/>
        </a:p>
        <a:p>
          <a:pPr algn="r" rtl="1"/>
          <a:endParaRPr lang="ar-EG" sz="2000" b="1" dirty="0"/>
        </a:p>
        <a:p>
          <a:pPr algn="r" rtl="1"/>
          <a:endParaRPr lang="ar-EG" sz="2000" b="1" dirty="0"/>
        </a:p>
        <a:p>
          <a:pPr algn="r" rtl="1"/>
          <a:endParaRPr lang="ar-EG" sz="2000" b="1" dirty="0"/>
        </a:p>
        <a:p>
          <a:pPr algn="r" rtl="1"/>
          <a:endParaRPr lang="ar-EG" sz="2000" b="1" dirty="0"/>
        </a:p>
        <a:p>
          <a:pPr algn="r" rtl="1"/>
          <a:endParaRPr lang="en-US" sz="20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202A8655-015E-45F8-B973-3BEC40CE43AA}" type="presOf" srcId="{FD5A9121-9E87-42B2-9B05-455EC8C05672}" destId="{11B7F29B-617A-413C-84AC-498507A9DC21}" srcOrd="0" destOrd="0" presId="urn:microsoft.com/office/officeart/2005/8/layout/vProcess5"/>
    <dgm:cxn modelId="{6E168CDB-F21B-4F8C-8B37-4464540C1E1B}" type="presOf" srcId="{0BC07087-5E6C-4391-A1D3-98CAC75CFB7B}" destId="{013C56D5-0CA5-47EB-B786-0AB370387915}"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7271D754-8486-4B42-9169-AF44365A4605}" type="presParOf" srcId="{11B7F29B-617A-413C-84AC-498507A9DC21}" destId="{D8DD1BB4-6967-4D1B-B342-02CD0F66AAFC}" srcOrd="0" destOrd="0" presId="urn:microsoft.com/office/officeart/2005/8/layout/vProcess5"/>
    <dgm:cxn modelId="{A12C6B86-DE35-4507-AB69-7BC6E8C32A1D}"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3200" dirty="0"/>
        </a:p>
        <a:p>
          <a:pPr algn="r" rtl="1"/>
          <a:r>
            <a:rPr lang="ar-SA" sz="3200" b="1" dirty="0">
              <a:solidFill>
                <a:srgbClr val="FFFF00"/>
              </a:solidFill>
            </a:rPr>
            <a:t>ملاحظات على حـ/ رأس المال: </a:t>
          </a:r>
          <a:endParaRPr lang="en-US" sz="3200" b="1" dirty="0">
            <a:solidFill>
              <a:srgbClr val="FFFF00"/>
            </a:solidFill>
          </a:endParaRPr>
        </a:p>
        <a:p>
          <a:pPr algn="r" rtl="1"/>
          <a:r>
            <a:rPr lang="ar-SA" sz="3200" b="0" dirty="0"/>
            <a:t>عند تكوين رأس المال يجعل حـ/ رأس المال طرف دائن والأصول المقدمة نقدية أو عينية طرف مدين وكذلك الحال عند زيادة رأس المال </a:t>
          </a:r>
          <a:endParaRPr lang="en-US" sz="3200" b="0" dirty="0"/>
        </a:p>
        <a:p>
          <a:pPr algn="r" rtl="1"/>
          <a:r>
            <a:rPr lang="ar-SA" sz="3200" b="0" dirty="0"/>
            <a:t>عند تخفيض رأس المال يجعل حـ/ رأس المال طرف مدين والأصول التي تم أخذها  سواء نقدية أو عينية طرف دائن. </a:t>
          </a:r>
          <a:endParaRPr lang="en-US" sz="3200" b="0" dirty="0"/>
        </a:p>
        <a:p>
          <a:pPr algn="r" rtl="1"/>
          <a:r>
            <a:rPr lang="ar-SA" sz="3200" b="0" dirty="0"/>
            <a:t>حـ/ المسحوبات دائماً طرف مدين وفي نهاية العام يتم إقفاله في حـ/ رأس المال وجعله طرف دائن.</a:t>
          </a:r>
          <a:r>
            <a:rPr lang="ar-SA" sz="3200" dirty="0"/>
            <a:t> </a:t>
          </a:r>
          <a:endParaRPr lang="en-US" sz="3200" dirty="0"/>
        </a:p>
        <a:p>
          <a:pPr algn="r"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9A3062C5-225E-4E2C-AAB6-F2D326BA7C20}" type="presOf" srcId="{0BC07087-5E6C-4391-A1D3-98CAC75CFB7B}" destId="{013C56D5-0CA5-47EB-B786-0AB370387915}" srcOrd="0" destOrd="0" presId="urn:microsoft.com/office/officeart/2005/8/layout/vProcess5"/>
    <dgm:cxn modelId="{0F677FC7-23BE-4778-A63D-B898562981BD}"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1B0A7E3A-C49A-47FC-B173-FF74EF1B3715}" type="presParOf" srcId="{11B7F29B-617A-413C-84AC-498507A9DC21}" destId="{D8DD1BB4-6967-4D1B-B342-02CD0F66AAFC}" srcOrd="0" destOrd="0" presId="urn:microsoft.com/office/officeart/2005/8/layout/vProcess5"/>
    <dgm:cxn modelId="{A553330A-630F-494F-BC2B-8B33A7E767AF}"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endParaRPr lang="ar-EG" sz="2400" b="1" dirty="0"/>
        </a:p>
        <a:p>
          <a:pPr algn="just" rtl="1"/>
          <a:endParaRPr lang="ar-EG" sz="2400" b="1" dirty="0"/>
        </a:p>
        <a:p>
          <a:pPr algn="just" rtl="1"/>
          <a:endParaRPr lang="ar-EG" sz="2800" b="1" dirty="0">
            <a:solidFill>
              <a:srgbClr val="FFFF00"/>
            </a:solidFill>
          </a:endParaRPr>
        </a:p>
        <a:p>
          <a:pPr algn="just" rtl="1"/>
          <a:endParaRPr lang="ar-EG" sz="2800" b="1" dirty="0">
            <a:solidFill>
              <a:srgbClr val="FFFF00"/>
            </a:solidFill>
          </a:endParaRPr>
        </a:p>
        <a:p>
          <a:pPr algn="just" rtl="1"/>
          <a:r>
            <a:rPr lang="ar-SA" sz="2800" b="1" dirty="0">
              <a:solidFill>
                <a:srgbClr val="FFFF00"/>
              </a:solidFill>
            </a:rPr>
            <a:t>بعد دراسة هذا الفصل ينبغي أن يكون الطالب ملماً بالموضوعات التالية: </a:t>
          </a:r>
          <a:endParaRPr lang="en-US" sz="2000" b="1" dirty="0">
            <a:solidFill>
              <a:srgbClr val="FFFF00"/>
            </a:solidFill>
          </a:endParaRPr>
        </a:p>
        <a:p>
          <a:pPr algn="just" rtl="1"/>
          <a:r>
            <a:rPr lang="ar-EG" sz="2400" b="1" dirty="0"/>
            <a:t>   - </a:t>
          </a:r>
          <a:r>
            <a:rPr lang="ar-SA" sz="2400" b="1" dirty="0"/>
            <a:t>صور تكوين رأس المال </a:t>
          </a:r>
          <a:endParaRPr lang="en-US" sz="2400" b="1" dirty="0"/>
        </a:p>
        <a:p>
          <a:pPr algn="just" rtl="1"/>
          <a:r>
            <a:rPr lang="ar-EG" sz="2400" b="1" dirty="0"/>
            <a:t>   - </a:t>
          </a:r>
          <a:r>
            <a:rPr lang="ar-SA" sz="2400" b="1" dirty="0"/>
            <a:t>المحاسبة عن عمليات زيادة رأس المال</a:t>
          </a:r>
          <a:endParaRPr lang="en-US" sz="2400" b="1" dirty="0"/>
        </a:p>
        <a:p>
          <a:pPr algn="just" rtl="1"/>
          <a:r>
            <a:rPr lang="ar-EG" sz="2400" b="1" dirty="0"/>
            <a:t>   - </a:t>
          </a:r>
          <a:r>
            <a:rPr lang="ar-SA" sz="2400" b="1" dirty="0"/>
            <a:t>المحاسبة عن عمليات تخفيض رأس المال </a:t>
          </a:r>
          <a:endParaRPr lang="ar-EG" sz="2400" b="1" dirty="0"/>
        </a:p>
        <a:p>
          <a:pPr algn="just" rtl="1"/>
          <a:endParaRPr lang="ar-EG" sz="2400" b="1" dirty="0"/>
        </a:p>
        <a:p>
          <a:pPr algn="just" rtl="1"/>
          <a:endParaRPr lang="ar-EG" sz="2400" b="1" dirty="0"/>
        </a:p>
        <a:p>
          <a:pPr algn="just" rtl="1"/>
          <a:endParaRPr lang="ar-EG" sz="2400" b="1" dirty="0"/>
        </a:p>
        <a:p>
          <a:pPr algn="just" rtl="1"/>
          <a:endParaRPr lang="ar-EG" sz="2400" b="1" dirty="0"/>
        </a:p>
        <a:p>
          <a:pPr algn="just" rtl="1"/>
          <a:endParaRPr lang="ar-EG" sz="2400" b="1" dirty="0"/>
        </a:p>
        <a:p>
          <a:pPr algn="just" rtl="1"/>
          <a:endParaRPr lang="ar-EG" sz="2400" b="1" dirty="0"/>
        </a:p>
        <a:p>
          <a:pPr algn="just" rtl="1"/>
          <a:endParaRPr lang="ar-EG" sz="2400" b="1" dirty="0"/>
        </a:p>
        <a:p>
          <a:pPr algn="just" rtl="1"/>
          <a:endParaRPr lang="en-US" sz="2400" b="1" dirty="0"/>
        </a:p>
        <a:p>
          <a:pPr algn="just" rtl="1"/>
          <a:endParaRPr lang="en-US" sz="2400" b="1" dirty="0"/>
        </a:p>
      </dgm:t>
    </dgm:pt>
    <dgm:pt modelId="{2E44477A-4AB4-48DC-871A-3DC4229E28F8}" type="sibTrans" cxnId="{B89601E3-E930-43A5-BC6C-B86CA47FA119}">
      <dgm:prSet/>
      <dgm:spPr/>
      <dgm:t>
        <a:bodyPr/>
        <a:lstStyle/>
        <a:p>
          <a:pPr rtl="1"/>
          <a:endParaRPr lang="ar-EG" sz="3200"/>
        </a:p>
      </dgm:t>
    </dgm:pt>
    <dgm:pt modelId="{B8072D17-A958-4140-B931-553B79CE9115}" type="par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3704" custLinFactNeighborY="6275">
        <dgm:presLayoutVars>
          <dgm:bulletEnabled val="1"/>
        </dgm:presLayoutVars>
      </dgm:prSet>
      <dgm:spPr/>
    </dgm:pt>
  </dgm:ptLst>
  <dgm:cxnLst>
    <dgm:cxn modelId="{5B415A36-1FB1-4C4F-A329-366B8B002E6C}" type="presOf" srcId="{FD5A9121-9E87-42B2-9B05-455EC8C05672}" destId="{11B7F29B-617A-413C-84AC-498507A9DC21}" srcOrd="0" destOrd="0" presId="urn:microsoft.com/office/officeart/2005/8/layout/vProcess5"/>
    <dgm:cxn modelId="{9A110CC4-1AFD-4C28-9E73-1BF008D5F838}" type="presOf" srcId="{0BC07087-5E6C-4391-A1D3-98CAC75CFB7B}" destId="{013C56D5-0CA5-47EB-B786-0AB370387915}"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2287DCC1-2F60-4492-B447-C57C444F354A}" type="presParOf" srcId="{11B7F29B-617A-413C-84AC-498507A9DC21}" destId="{D8DD1BB4-6967-4D1B-B342-02CD0F66AAFC}" srcOrd="0" destOrd="0" presId="urn:microsoft.com/office/officeart/2005/8/layout/vProcess5"/>
    <dgm:cxn modelId="{CA62D5BE-83B0-4040-9FB3-10352D87C7E6}"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endParaRPr lang="ar-EG" sz="2400" b="1" dirty="0"/>
        </a:p>
        <a:p>
          <a:pPr algn="just" rtl="1"/>
          <a:endParaRPr lang="ar-EG" sz="2400" b="1" dirty="0"/>
        </a:p>
        <a:p>
          <a:pPr algn="just" rtl="1"/>
          <a:endParaRPr lang="ar-EG" sz="2800" b="1" dirty="0">
            <a:solidFill>
              <a:srgbClr val="FFFF00"/>
            </a:solidFill>
          </a:endParaRPr>
        </a:p>
        <a:p>
          <a:pPr algn="just" rtl="1"/>
          <a:endParaRPr lang="ar-EG" sz="2800" b="1" dirty="0">
            <a:solidFill>
              <a:srgbClr val="FFFF00"/>
            </a:solidFill>
          </a:endParaRPr>
        </a:p>
        <a:p>
          <a:pPr algn="just" rtl="1"/>
          <a:r>
            <a:rPr lang="ar-SA" sz="2800" b="1" dirty="0">
              <a:solidFill>
                <a:schemeClr val="bg1"/>
              </a:solidFill>
            </a:rPr>
            <a:t>يمثل رأس المال المصدر الرئيسي الذي تعتمد عليه المنشأة في تدبير الأموال اللازمة لتكوينها وممارسة نشاطها.</a:t>
          </a:r>
          <a:endParaRPr lang="en-US" sz="2800" b="1" dirty="0">
            <a:solidFill>
              <a:schemeClr val="bg1"/>
            </a:solidFill>
          </a:endParaRPr>
        </a:p>
        <a:p>
          <a:pPr algn="just" rtl="1"/>
          <a:r>
            <a:rPr lang="ar-SA" sz="2800" b="1" dirty="0">
              <a:solidFill>
                <a:schemeClr val="bg1"/>
              </a:solidFill>
            </a:rPr>
            <a:t>قد يتم تقديم رأس المال نقداً أو عيناً في صورة أصول أو تقديم أصول وخصوم مشروع قائم. </a:t>
          </a:r>
          <a:endParaRPr lang="en-US" sz="2800" b="1" dirty="0">
            <a:solidFill>
              <a:schemeClr val="bg1"/>
            </a:solidFill>
          </a:endParaRPr>
        </a:p>
        <a:p>
          <a:pPr algn="just" rtl="1"/>
          <a:r>
            <a:rPr lang="ar-SA" sz="2800" b="1" dirty="0">
              <a:solidFill>
                <a:schemeClr val="bg1"/>
              </a:solidFill>
            </a:rPr>
            <a:t>هناك ثلاث صور لتكوين رأس المال نقداً أو عيناً أو أصول وخصوم.</a:t>
          </a:r>
          <a:endParaRPr lang="ar-EG" sz="2800" b="1" dirty="0">
            <a:solidFill>
              <a:schemeClr val="bg1"/>
            </a:solidFill>
          </a:endParaRPr>
        </a:p>
        <a:p>
          <a:pPr algn="just" rtl="1"/>
          <a:endParaRPr lang="ar-EG" sz="2400" b="1" dirty="0">
            <a:solidFill>
              <a:schemeClr val="bg1"/>
            </a:solidFill>
          </a:endParaRPr>
        </a:p>
        <a:p>
          <a:pPr algn="just" rtl="1"/>
          <a:endParaRPr lang="ar-EG" sz="2400" b="1" dirty="0">
            <a:solidFill>
              <a:schemeClr val="bg1"/>
            </a:solidFill>
          </a:endParaRPr>
        </a:p>
        <a:p>
          <a:pPr algn="just" rtl="1"/>
          <a:endParaRPr lang="ar-EG" sz="2400" b="1" dirty="0">
            <a:solidFill>
              <a:schemeClr val="bg1"/>
            </a:solidFill>
          </a:endParaRPr>
        </a:p>
        <a:p>
          <a:pPr algn="just" rtl="1"/>
          <a:endParaRPr lang="ar-EG" sz="2400" b="1" dirty="0"/>
        </a:p>
        <a:p>
          <a:pPr algn="just" rtl="1"/>
          <a:endParaRPr lang="ar-EG" sz="2400" b="1" dirty="0"/>
        </a:p>
        <a:p>
          <a:pPr algn="just" rtl="1"/>
          <a:endParaRPr lang="ar-EG" sz="2400" b="1" dirty="0"/>
        </a:p>
        <a:p>
          <a:pPr algn="just" rtl="1"/>
          <a:endParaRPr lang="ar-EG" sz="2400" b="1" dirty="0"/>
        </a:p>
        <a:p>
          <a:pPr algn="just" rtl="1"/>
          <a:endParaRPr lang="en-US" sz="2400" b="1" dirty="0"/>
        </a:p>
        <a:p>
          <a:pPr algn="just" rtl="1"/>
          <a:endParaRPr lang="en-US" sz="2400" b="1" dirty="0"/>
        </a:p>
      </dgm:t>
    </dgm:pt>
    <dgm:pt modelId="{2E44477A-4AB4-48DC-871A-3DC4229E28F8}" type="sibTrans" cxnId="{B89601E3-E930-43A5-BC6C-B86CA47FA119}">
      <dgm:prSet/>
      <dgm:spPr/>
      <dgm:t>
        <a:bodyPr/>
        <a:lstStyle/>
        <a:p>
          <a:pPr rtl="1"/>
          <a:endParaRPr lang="ar-EG" sz="3200"/>
        </a:p>
      </dgm:t>
    </dgm:pt>
    <dgm:pt modelId="{B8072D17-A958-4140-B931-553B79CE9115}" type="par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3704" custLinFactNeighborY="6275">
        <dgm:presLayoutVars>
          <dgm:bulletEnabled val="1"/>
        </dgm:presLayoutVars>
      </dgm:prSet>
      <dgm:spPr/>
    </dgm:pt>
  </dgm:ptLst>
  <dgm:cxnLst>
    <dgm:cxn modelId="{222CC99E-0673-4C28-98AA-D961798AE723}"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195AA7FE-201C-41BE-B8E1-8FCEEEFDF053}" type="presOf" srcId="{0BC07087-5E6C-4391-A1D3-98CAC75CFB7B}" destId="{013C56D5-0CA5-47EB-B786-0AB370387915}" srcOrd="0" destOrd="0" presId="urn:microsoft.com/office/officeart/2005/8/layout/vProcess5"/>
    <dgm:cxn modelId="{B06D1BE4-95FB-454F-A0E7-C9AD773E021B}" type="presParOf" srcId="{11B7F29B-617A-413C-84AC-498507A9DC21}" destId="{D8DD1BB4-6967-4D1B-B342-02CD0F66AAFC}" srcOrd="0" destOrd="0" presId="urn:microsoft.com/office/officeart/2005/8/layout/vProcess5"/>
    <dgm:cxn modelId="{4B0F3F60-5536-4078-B556-2C5087C5D3A6}"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3200" dirty="0"/>
        </a:p>
        <a:p>
          <a:pPr algn="r" rtl="1"/>
          <a:endParaRPr lang="ar-EG" sz="3200" dirty="0"/>
        </a:p>
        <a:p>
          <a:pPr algn="just" rtl="1"/>
          <a:r>
            <a:rPr lang="ar-SA" sz="3200" dirty="0"/>
            <a:t>في هذه الحالة يقوم المالك بإيداع رأس المال في خزينة المنشأة أو بالبنك أو يقوم بإيداع جزء من رأس المال بالخزينة والآخر بالبنك.</a:t>
          </a:r>
          <a:endParaRPr lang="ar-EG" sz="3200" dirty="0"/>
        </a:p>
        <a:p>
          <a:pPr algn="just" rtl="1"/>
          <a:r>
            <a:rPr lang="ar-SA" sz="3200" b="1" dirty="0">
              <a:solidFill>
                <a:srgbClr val="FFFF00"/>
              </a:solidFill>
            </a:rPr>
            <a:t>مثال(1):</a:t>
          </a:r>
          <a:endParaRPr lang="en-US" sz="3200" dirty="0">
            <a:solidFill>
              <a:srgbClr val="FFFF00"/>
            </a:solidFill>
          </a:endParaRPr>
        </a:p>
        <a:p>
          <a:pPr algn="just" rtl="1"/>
          <a:r>
            <a:rPr lang="ar-SA" sz="3200" dirty="0"/>
            <a:t>في</a:t>
          </a:r>
          <a:r>
            <a:rPr lang="ar-EG" sz="3200" dirty="0"/>
            <a:t> </a:t>
          </a:r>
          <a:r>
            <a:rPr lang="ar-SA" sz="3200" dirty="0"/>
            <a:t>2016</a:t>
          </a:r>
          <a:r>
            <a:rPr lang="ar-EG" sz="3200" dirty="0"/>
            <a:t>/1/1 ق</a:t>
          </a:r>
          <a:r>
            <a:rPr lang="ar-SA" sz="3200" dirty="0"/>
            <a:t>ام يس بتكوين منشأة جديدة برأس مال قدره 600</a:t>
          </a:r>
          <a:r>
            <a:rPr lang="ar-EG" sz="3200" dirty="0"/>
            <a:t>,</a:t>
          </a:r>
          <a:r>
            <a:rPr lang="ar-SA" sz="3200" dirty="0"/>
            <a:t>000 جنيه، أودع ربعه في خزينة المنشأة، وقام بفتح حساب جاري باسم المنشأة لدى بنك مصر بالباقي. </a:t>
          </a:r>
          <a:endParaRPr lang="ar-EG" sz="3200" dirty="0"/>
        </a:p>
        <a:p>
          <a:pPr algn="just" rtl="1"/>
          <a:endParaRPr lang="ar-EG" sz="1800" dirty="0"/>
        </a:p>
        <a:p>
          <a:pPr algn="just" rtl="1"/>
          <a:r>
            <a:rPr lang="ar-SA" sz="3200" dirty="0"/>
            <a:t>في هذه الحالة يكون قيد اليومية:</a:t>
          </a:r>
          <a:endParaRPr lang="ar-EG" sz="3200" dirty="0"/>
        </a:p>
        <a:p>
          <a:pPr algn="just" rtl="1"/>
          <a:endParaRPr lang="ar-EG" sz="3200" dirty="0"/>
        </a:p>
        <a:p>
          <a:pPr algn="just"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EFFCBC4E-C948-4CCE-A0C8-51ED31E17DEE}" type="presOf" srcId="{FD5A9121-9E87-42B2-9B05-455EC8C05672}" destId="{11B7F29B-617A-413C-84AC-498507A9DC21}" srcOrd="0" destOrd="0" presId="urn:microsoft.com/office/officeart/2005/8/layout/vProcess5"/>
    <dgm:cxn modelId="{320033D7-3649-4C21-AAA4-F7F087FBD461}" type="presOf" srcId="{0BC07087-5E6C-4391-A1D3-98CAC75CFB7B}" destId="{013C56D5-0CA5-47EB-B786-0AB370387915}"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47B0AC56-3FBE-402C-BD90-75B00ED6AAFC}" type="presParOf" srcId="{11B7F29B-617A-413C-84AC-498507A9DC21}" destId="{D8DD1BB4-6967-4D1B-B342-02CD0F66AAFC}" srcOrd="0" destOrd="0" presId="urn:microsoft.com/office/officeart/2005/8/layout/vProcess5"/>
    <dgm:cxn modelId="{5B472744-16FE-40FD-8E30-BD10304C98DF}"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3200" dirty="0"/>
        </a:p>
        <a:p>
          <a:pPr algn="r"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5AE4D43E-3AD7-4A5A-9219-80214EB19F6F}" type="presOf" srcId="{0BC07087-5E6C-4391-A1D3-98CAC75CFB7B}" destId="{013C56D5-0CA5-47EB-B786-0AB370387915}" srcOrd="0" destOrd="0" presId="urn:microsoft.com/office/officeart/2005/8/layout/vProcess5"/>
    <dgm:cxn modelId="{863C0974-939D-4134-8B6B-69D4225BE654}"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E71B9FF5-BEF9-4229-A2EF-D8362665D746}" type="presParOf" srcId="{11B7F29B-617A-413C-84AC-498507A9DC21}" destId="{D8DD1BB4-6967-4D1B-B342-02CD0F66AAFC}" srcOrd="0" destOrd="0" presId="urn:microsoft.com/office/officeart/2005/8/layout/vProcess5"/>
    <dgm:cxn modelId="{A4A93381-3F9A-40D3-A2F0-292940DE5147}"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endParaRPr lang="ar-EG" sz="3200" dirty="0"/>
        </a:p>
        <a:p>
          <a:pPr algn="just" rtl="1"/>
          <a:endParaRPr lang="ar-EG" sz="3200" dirty="0"/>
        </a:p>
        <a:p>
          <a:pPr algn="just" rtl="1"/>
          <a:r>
            <a:rPr lang="ar-SA" sz="3200" dirty="0"/>
            <a:t>يقوم المالك بتقديم مجموعة من الأصول العينية كالأراضي والمباني والسيارات... الخ كرأسمال للمنشأة، ويتم تسجيل هذه الأصول العينية بالدفاتر المحاسبية على أساس قيمتها العادلة وقت تكوين المنشأة. </a:t>
          </a:r>
          <a:endParaRPr lang="ar-EG" sz="3200" dirty="0"/>
        </a:p>
        <a:p>
          <a:pPr algn="just" rtl="1"/>
          <a:r>
            <a:rPr lang="ar-SA" sz="3200" b="1" dirty="0">
              <a:solidFill>
                <a:srgbClr val="FFFF00"/>
              </a:solidFill>
            </a:rPr>
            <a:t>مثال (2):</a:t>
          </a:r>
          <a:endParaRPr lang="en-US" sz="3200" dirty="0">
            <a:solidFill>
              <a:srgbClr val="FFFF00"/>
            </a:solidFill>
          </a:endParaRPr>
        </a:p>
        <a:p>
          <a:pPr algn="just" rtl="1"/>
          <a:r>
            <a:rPr lang="ar-SA" sz="3200" dirty="0"/>
            <a:t>في </a:t>
          </a:r>
          <a:r>
            <a:rPr lang="ar-EG" sz="3200" dirty="0"/>
            <a:t>2016/2/1</a:t>
          </a:r>
          <a:r>
            <a:rPr lang="ar-SA" sz="3200" dirty="0"/>
            <a:t> بدأ يونس أعماله التجارية برأس مال قدره 800</a:t>
          </a:r>
          <a:r>
            <a:rPr lang="ar-EG" sz="3200" dirty="0"/>
            <a:t>,</a:t>
          </a:r>
          <a:r>
            <a:rPr lang="ar-SA" sz="3200" dirty="0"/>
            <a:t>000 جنيه، وقد قام بتقديم الأصول التالية: عقار 350</a:t>
          </a:r>
          <a:r>
            <a:rPr lang="ar-EG" sz="3200" dirty="0"/>
            <a:t>,</a:t>
          </a:r>
          <a:r>
            <a:rPr lang="ar-SA" sz="3200" dirty="0"/>
            <a:t>000 جنيه، سيارات 150</a:t>
          </a:r>
          <a:r>
            <a:rPr lang="ar-EG" sz="3200" dirty="0"/>
            <a:t>,</a:t>
          </a:r>
          <a:r>
            <a:rPr lang="ar-SA" sz="3200" dirty="0"/>
            <a:t>000 جنيه، أثاث 50</a:t>
          </a:r>
          <a:r>
            <a:rPr lang="ar-EG" sz="3200" dirty="0"/>
            <a:t>,</a:t>
          </a:r>
          <a:r>
            <a:rPr lang="ar-SA" sz="3200" dirty="0"/>
            <a:t>000 جنيه، والباقي نقدية أودعت خزينة المنشأة. </a:t>
          </a:r>
          <a:endParaRPr lang="en-US" sz="3200" dirty="0"/>
        </a:p>
        <a:p>
          <a:pPr algn="just" rtl="1"/>
          <a:r>
            <a:rPr lang="ar-SA" sz="3200" dirty="0">
              <a:solidFill>
                <a:srgbClr val="FFFF00"/>
              </a:solidFill>
            </a:rPr>
            <a:t>في هذه الحالة يكون قيد اليومية: </a:t>
          </a:r>
          <a:endParaRPr lang="ar-EG" sz="3200" dirty="0">
            <a:solidFill>
              <a:srgbClr val="FFFF00"/>
            </a:solidFill>
          </a:endParaRPr>
        </a:p>
        <a:p>
          <a:pPr algn="just" rtl="1"/>
          <a:endParaRPr lang="en-US" sz="3200" dirty="0"/>
        </a:p>
        <a:p>
          <a:pPr algn="just"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A0D2FE46-0FFA-4EC4-8300-D56FEB856532}" type="presOf" srcId="{0BC07087-5E6C-4391-A1D3-98CAC75CFB7B}" destId="{013C56D5-0CA5-47EB-B786-0AB370387915}" srcOrd="0" destOrd="0" presId="urn:microsoft.com/office/officeart/2005/8/layout/vProcess5"/>
    <dgm:cxn modelId="{D10E1FBC-E43C-41DF-946C-1E49C5BC5FE9}"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150A447C-CA19-4DEB-AFC0-F9F65EFB257A}" type="presParOf" srcId="{11B7F29B-617A-413C-84AC-498507A9DC21}" destId="{D8DD1BB4-6967-4D1B-B342-02CD0F66AAFC}" srcOrd="0" destOrd="0" presId="urn:microsoft.com/office/officeart/2005/8/layout/vProcess5"/>
    <dgm:cxn modelId="{AE846AE3-D593-41F3-89B5-A1DD1E993BBC}"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3200" dirty="0"/>
        </a:p>
        <a:p>
          <a:pPr algn="r" rtl="1"/>
          <a:endParaRPr lang="ar-EG" sz="3200" dirty="0"/>
        </a:p>
        <a:p>
          <a:pPr algn="r" rtl="1"/>
          <a:endParaRPr lang="ar-EG" sz="3200" dirty="0"/>
        </a:p>
        <a:p>
          <a:pPr algn="r" rtl="1"/>
          <a:endParaRPr lang="ar-EG" sz="3200" dirty="0"/>
        </a:p>
        <a:p>
          <a:pPr algn="r" rtl="1"/>
          <a:endParaRPr lang="ar-EG" sz="2400" dirty="0">
            <a:cs typeface="+mn-cs"/>
          </a:endParaRPr>
        </a:p>
        <a:p>
          <a:pPr algn="r" rtl="1"/>
          <a:endParaRPr lang="ar-EG" sz="2400" dirty="0">
            <a:cs typeface="+mn-cs"/>
          </a:endParaRPr>
        </a:p>
        <a:p>
          <a:pPr algn="just" rtl="1"/>
          <a:r>
            <a:rPr lang="ar-SA" sz="2800" dirty="0">
              <a:cs typeface="+mn-cs"/>
            </a:rPr>
            <a:t>في هذه الحالة يتم تكوين رأس المال بتقديم أصول وخصوم منشأة سابقة، وبالتالي فإن أصول وخصوم هذه المنشأة تنتقل بالكامل إلى المنشأة الجديدة. </a:t>
          </a:r>
          <a:endParaRPr lang="en-US" sz="28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463" custLinFactNeighborY="392">
        <dgm:presLayoutVars>
          <dgm:bulletEnabled val="1"/>
        </dgm:presLayoutVars>
      </dgm:prSet>
      <dgm:spPr/>
    </dgm:pt>
  </dgm:ptLst>
  <dgm:cxnLst>
    <dgm:cxn modelId="{F0BBD53D-9BB5-47C9-8898-0417D02525B7}" type="presOf" srcId="{0BC07087-5E6C-4391-A1D3-98CAC75CFB7B}" destId="{013C56D5-0CA5-47EB-B786-0AB370387915}" srcOrd="0" destOrd="0" presId="urn:microsoft.com/office/officeart/2005/8/layout/vProcess5"/>
    <dgm:cxn modelId="{A926EDA5-E670-4AC1-BC06-662B85ACCEC8}"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25EDBD0E-C814-4AA6-A719-CDCA467B8A1F}" type="presParOf" srcId="{11B7F29B-617A-413C-84AC-498507A9DC21}" destId="{D8DD1BB4-6967-4D1B-B342-02CD0F66AAFC}" srcOrd="0" destOrd="0" presId="urn:microsoft.com/office/officeart/2005/8/layout/vProcess5"/>
    <dgm:cxn modelId="{2B008435-5E8E-4B65-9EC5-7C5E43F36910}"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endParaRPr lang="ar-EG" sz="3200" dirty="0">
            <a:cs typeface="+mn-cs"/>
          </a:endParaRPr>
        </a:p>
        <a:p>
          <a:pPr algn="just" rtl="1"/>
          <a:r>
            <a:rPr lang="ar-SA" sz="3200" b="1" dirty="0">
              <a:solidFill>
                <a:srgbClr val="FFFF00"/>
              </a:solidFill>
              <a:cs typeface="+mn-cs"/>
            </a:rPr>
            <a:t>مثال (3):</a:t>
          </a:r>
          <a:endParaRPr lang="en-US" sz="3200" dirty="0">
            <a:solidFill>
              <a:srgbClr val="FFFF00"/>
            </a:solidFill>
            <a:cs typeface="+mn-cs"/>
          </a:endParaRPr>
        </a:p>
        <a:p>
          <a:pPr algn="just" rtl="1"/>
          <a:r>
            <a:rPr lang="ar-SA" sz="2800" dirty="0">
              <a:cs typeface="+mn-cs"/>
            </a:rPr>
            <a:t>في </a:t>
          </a:r>
          <a:r>
            <a:rPr lang="ar-EG" sz="2800" dirty="0">
              <a:cs typeface="+mn-cs"/>
            </a:rPr>
            <a:t>3/1 </a:t>
          </a:r>
          <a:r>
            <a:rPr lang="ar-SA" sz="2800" dirty="0">
              <a:cs typeface="+mn-cs"/>
            </a:rPr>
            <a:t>قام </a:t>
          </a:r>
          <a:r>
            <a:rPr lang="ar-EG" sz="2800" dirty="0">
              <a:cs typeface="+mn-cs"/>
            </a:rPr>
            <a:t>مالك</a:t>
          </a:r>
          <a:r>
            <a:rPr lang="ar-SA" sz="2800" dirty="0">
              <a:cs typeface="+mn-cs"/>
            </a:rPr>
            <a:t> بتكوين منشأة جديدة برأس مال يبلغ 600</a:t>
          </a:r>
          <a:r>
            <a:rPr lang="ar-EG" sz="2800" dirty="0">
              <a:cs typeface="+mn-cs"/>
            </a:rPr>
            <a:t>,</a:t>
          </a:r>
          <a:r>
            <a:rPr lang="ar-SA" sz="2800" dirty="0">
              <a:cs typeface="+mn-cs"/>
            </a:rPr>
            <a:t>000 جنيه، وقد قام بشراء منشأة عمر والتي تتمثل أصولها وخصومها في العناصر التالية:</a:t>
          </a:r>
          <a:endParaRPr lang="en-US" sz="2800" dirty="0">
            <a:cs typeface="+mn-cs"/>
          </a:endParaRPr>
        </a:p>
        <a:p>
          <a:pPr algn="just" rtl="1"/>
          <a:r>
            <a:rPr lang="ar-SA" sz="2800" dirty="0">
              <a:cs typeface="+mn-cs"/>
            </a:rPr>
            <a:t>90</a:t>
          </a:r>
          <a:r>
            <a:rPr lang="ar-EG" sz="2800" dirty="0">
              <a:cs typeface="+mn-cs"/>
            </a:rPr>
            <a:t>,</a:t>
          </a:r>
          <a:r>
            <a:rPr lang="ar-SA" sz="2800" dirty="0">
              <a:cs typeface="+mn-cs"/>
            </a:rPr>
            <a:t>000 جنيه مباني، 210</a:t>
          </a:r>
          <a:r>
            <a:rPr lang="ar-EG" sz="2800" dirty="0">
              <a:cs typeface="+mn-cs"/>
            </a:rPr>
            <a:t>,</a:t>
          </a:r>
          <a:r>
            <a:rPr lang="ar-SA" sz="2800" dirty="0">
              <a:cs typeface="+mn-cs"/>
            </a:rPr>
            <a:t>000 جنيه أراضي، 60</a:t>
          </a:r>
          <a:r>
            <a:rPr lang="ar-EG" sz="2800" dirty="0">
              <a:cs typeface="+mn-cs"/>
            </a:rPr>
            <a:t>,</a:t>
          </a:r>
          <a:r>
            <a:rPr lang="ar-SA" sz="2800" dirty="0">
              <a:cs typeface="+mn-cs"/>
            </a:rPr>
            <a:t>000 جنيه سيارات، 120</a:t>
          </a:r>
          <a:r>
            <a:rPr lang="ar-EG" sz="2800" dirty="0">
              <a:cs typeface="+mn-cs"/>
            </a:rPr>
            <a:t>,</a:t>
          </a:r>
          <a:r>
            <a:rPr lang="ar-SA" sz="2800" dirty="0">
              <a:cs typeface="+mn-cs"/>
            </a:rPr>
            <a:t>000 جنيه بضاعة، 60</a:t>
          </a:r>
          <a:r>
            <a:rPr lang="ar-EG" sz="2800" dirty="0">
              <a:cs typeface="+mn-cs"/>
            </a:rPr>
            <a:t>,</a:t>
          </a:r>
          <a:r>
            <a:rPr lang="ar-SA" sz="2800" dirty="0">
              <a:cs typeface="+mn-cs"/>
            </a:rPr>
            <a:t>000 نقدية بالخزينة، 60</a:t>
          </a:r>
          <a:r>
            <a:rPr lang="ar-EG" sz="2800" dirty="0">
              <a:cs typeface="+mn-cs"/>
            </a:rPr>
            <a:t>,</a:t>
          </a:r>
          <a:r>
            <a:rPr lang="ar-SA" sz="2800" dirty="0">
              <a:cs typeface="+mn-cs"/>
            </a:rPr>
            <a:t>000 دائنون. وقد اتفق الطرفان على أن تنتقل كافة الأصول والالتزامات إلى منشأة مالك مقابل 450</a:t>
          </a:r>
          <a:r>
            <a:rPr lang="ar-EG" sz="2800" dirty="0">
              <a:cs typeface="+mn-cs"/>
            </a:rPr>
            <a:t>,</a:t>
          </a:r>
          <a:r>
            <a:rPr lang="ar-SA" sz="2800" dirty="0">
              <a:cs typeface="+mn-cs"/>
            </a:rPr>
            <a:t>000 جنيه، وقد قام عمر بسداد باقي رأس المال عن طريق فتح حساب جاري باسم المنشأة لدى بنك مصر. </a:t>
          </a:r>
          <a:endParaRPr lang="ar-EG" sz="2800" dirty="0">
            <a:cs typeface="+mn-cs"/>
          </a:endParaRPr>
        </a:p>
        <a:p>
          <a:pPr algn="just" rtl="1"/>
          <a:r>
            <a:rPr lang="ar-SA" sz="2800" b="1" dirty="0">
              <a:solidFill>
                <a:srgbClr val="FFFF00"/>
              </a:solidFill>
            </a:rPr>
            <a:t>في هذه الحالة يكون قيد اليومية: </a:t>
          </a:r>
          <a:endParaRPr lang="en-US" sz="2800" b="1" dirty="0">
            <a:solidFill>
              <a:srgbClr val="FFFF00"/>
            </a:solidFill>
            <a:cs typeface="+mn-cs"/>
          </a:endParaRPr>
        </a:p>
        <a:p>
          <a:pPr algn="just" rtl="1"/>
          <a:endParaRPr lang="en-US" sz="3200" dirty="0">
            <a:cs typeface="+mn-cs"/>
          </a:endParaRPr>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FBDD3CD6-67FB-49EE-BAD2-1EA47F07013B}" type="presOf" srcId="{0BC07087-5E6C-4391-A1D3-98CAC75CFB7B}" destId="{013C56D5-0CA5-47EB-B786-0AB370387915}"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31CEE7F3-10B5-4DA2-9A36-B969A3000E3A}" type="presOf" srcId="{FD5A9121-9E87-42B2-9B05-455EC8C05672}" destId="{11B7F29B-617A-413C-84AC-498507A9DC21}" srcOrd="0" destOrd="0" presId="urn:microsoft.com/office/officeart/2005/8/layout/vProcess5"/>
    <dgm:cxn modelId="{7254A38F-C12C-4EE7-9629-1C68C74129E3}" type="presParOf" srcId="{11B7F29B-617A-413C-84AC-498507A9DC21}" destId="{D8DD1BB4-6967-4D1B-B342-02CD0F66AAFC}" srcOrd="0" destOrd="0" presId="urn:microsoft.com/office/officeart/2005/8/layout/vProcess5"/>
    <dgm:cxn modelId="{987B0AB9-98BB-45A6-B1EE-11CFB83AF47D}"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463" custLinFactNeighborY="5937">
        <dgm:presLayoutVars>
          <dgm:bulletEnabled val="1"/>
        </dgm:presLayoutVars>
      </dgm:prSet>
      <dgm:spPr/>
    </dgm:pt>
  </dgm:ptLst>
  <dgm:cxnLst>
    <dgm:cxn modelId="{9684139B-1FF0-4099-9427-77451F2718E0}" type="presOf" srcId="{0BC07087-5E6C-4391-A1D3-98CAC75CFB7B}" destId="{013C56D5-0CA5-47EB-B786-0AB370387915}" srcOrd="0" destOrd="0" presId="urn:microsoft.com/office/officeart/2005/8/layout/vProcess5"/>
    <dgm:cxn modelId="{983897B8-D41B-4888-BB49-97939F7493EE}"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C182AB84-49D8-4490-87FC-E12AC3680A2F}" type="presParOf" srcId="{11B7F29B-617A-413C-84AC-498507A9DC21}" destId="{D8DD1BB4-6967-4D1B-B342-02CD0F66AAFC}" srcOrd="0" destOrd="0" presId="urn:microsoft.com/office/officeart/2005/8/layout/vProcess5"/>
    <dgm:cxn modelId="{A4B73BF6-37DB-4590-A093-326799DD8020}"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rtl="1">
            <a:lnSpc>
              <a:spcPct val="90000"/>
            </a:lnSpc>
            <a:spcBef>
              <a:spcPct val="0"/>
            </a:spcBef>
            <a:spcAft>
              <a:spcPct val="35000"/>
            </a:spcAft>
            <a:buNone/>
          </a:pPr>
          <a:r>
            <a:rPr lang="ar-SA" sz="6000" b="1" kern="1200" dirty="0">
              <a:solidFill>
                <a:srgbClr val="FFFF00"/>
              </a:solidFill>
            </a:rPr>
            <a:t>الفصل الثالث</a:t>
          </a:r>
          <a:r>
            <a:rPr lang="ar-EG" sz="6000" b="1" kern="1200" dirty="0">
              <a:solidFill>
                <a:srgbClr val="FFFF00"/>
              </a:solidFill>
            </a:rPr>
            <a:t>:</a:t>
          </a:r>
          <a:endParaRPr lang="en-US" sz="6000" b="1" kern="1200" dirty="0">
            <a:solidFill>
              <a:srgbClr val="FFFF00"/>
            </a:solidFill>
          </a:endParaRPr>
        </a:p>
        <a:p>
          <a:pPr marL="0" lvl="0" indent="0" algn="ctr" defTabSz="2667000" rtl="1">
            <a:lnSpc>
              <a:spcPct val="90000"/>
            </a:lnSpc>
            <a:spcBef>
              <a:spcPct val="0"/>
            </a:spcBef>
            <a:spcAft>
              <a:spcPct val="35000"/>
            </a:spcAft>
            <a:buNone/>
          </a:pPr>
          <a:r>
            <a:rPr lang="ar-SA" sz="6000" b="1" kern="1200" dirty="0">
              <a:solidFill>
                <a:srgbClr val="FFFF00"/>
              </a:solidFill>
            </a:rPr>
            <a:t>العمليات المتعلقة برأس المال </a:t>
          </a:r>
          <a:endParaRPr lang="en-US" sz="6000" b="1" kern="1200" dirty="0">
            <a:solidFill>
              <a:srgbClr val="FFFF00"/>
            </a:solidFill>
          </a:endParaRPr>
        </a:p>
        <a:p>
          <a:pPr marL="0" lvl="0" indent="0" algn="ctr" defTabSz="2667000" rtl="1">
            <a:lnSpc>
              <a:spcPct val="90000"/>
            </a:lnSpc>
            <a:spcBef>
              <a:spcPct val="0"/>
            </a:spcBef>
            <a:spcAft>
              <a:spcPct val="35000"/>
            </a:spcAft>
            <a:buNone/>
          </a:pPr>
          <a:endParaRPr lang="en-US" sz="6000" b="1" kern="1200" dirty="0">
            <a:solidFill>
              <a:srgbClr val="FFFF00"/>
            </a:solidFill>
          </a:endParaRPr>
        </a:p>
      </dsp:txBody>
      <dsp:txXfrm>
        <a:off x="142279" y="142279"/>
        <a:ext cx="7945042" cy="45731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r>
            <a:rPr lang="ar-SA" sz="3200" kern="1200" dirty="0"/>
            <a:t>بعد تكوين رأس المال وأثناء حياة المنشأة قد تحدث بعض العمليات التي تؤثر على رأس المال، بعض هذه العمليات قد يؤدي إلى زيادة رأس المال، وبعضها قد يؤدي إلى تخفيض رأس المال. </a:t>
          </a:r>
          <a:endParaRPr lang="ar-EG"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en-US" sz="3200" kern="1200" dirty="0"/>
        </a:p>
        <a:p>
          <a:pPr marL="0" lvl="0" indent="0" algn="just" defTabSz="1422400" rtl="1">
            <a:lnSpc>
              <a:spcPct val="90000"/>
            </a:lnSpc>
            <a:spcBef>
              <a:spcPct val="0"/>
            </a:spcBef>
            <a:spcAft>
              <a:spcPct val="35000"/>
            </a:spcAft>
            <a:buNone/>
          </a:pPr>
          <a:endParaRPr lang="en-US" sz="3200" kern="1200" dirty="0"/>
        </a:p>
      </dsp:txBody>
      <dsp:txXfrm>
        <a:off x="142279" y="142279"/>
        <a:ext cx="7945042" cy="457319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r>
            <a:rPr lang="ar-SA" sz="3200" kern="1200" dirty="0"/>
            <a:t>قد يقوم صاحب المنشأة بتقديم رأس مال إضافي إما في صورة نقدية أو صورة عينة، المعالجة المحاسبية هنا لا تختلف عن حالات تكوين رأس المال حيث يجعل حسابات الأصول المقدمة طرف مدين وحساب رأس المال طرف دائن. </a:t>
          </a:r>
          <a:endParaRPr lang="ar-EG"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en-US" sz="3200" kern="1200" dirty="0"/>
        </a:p>
        <a:p>
          <a:pPr marL="0" lvl="0" indent="0" algn="just" defTabSz="1422400" rtl="1">
            <a:lnSpc>
              <a:spcPct val="90000"/>
            </a:lnSpc>
            <a:spcBef>
              <a:spcPct val="0"/>
            </a:spcBef>
            <a:spcAft>
              <a:spcPct val="35000"/>
            </a:spcAft>
            <a:buNone/>
          </a:pPr>
          <a:endParaRPr lang="en-US" sz="3200" kern="1200" dirty="0"/>
        </a:p>
      </dsp:txBody>
      <dsp:txXfrm>
        <a:off x="142279" y="142279"/>
        <a:ext cx="7945042" cy="457319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r>
            <a:rPr lang="ar-SA" sz="3200" kern="1200" dirty="0"/>
            <a:t>قد يرى صاحب المنشأة أن ظروف السوق تستدعي تخفيض حجم أعمال المنشأة أو قد تكون هناك أسباب أخرى تتطلب ذلك، في مثل هذه الحالات يلجأ صاحب المنشأة إلى تخفيض رأس مالها عن طريق سحب أصول من المنشأة، وتقتضي المعالجة المحاسبة الصحيحة جعل رأس المال طرف مدين والأصول التي أخذت من المنشأة طرف دائن</a:t>
          </a:r>
          <a:r>
            <a:rPr lang="ar-SA" sz="3200" b="1" kern="1200" dirty="0"/>
            <a:t>.</a:t>
          </a:r>
          <a:r>
            <a:rPr lang="ar-SA" sz="3200" kern="1200" dirty="0"/>
            <a:t> </a:t>
          </a:r>
          <a:endParaRPr lang="ar-EG" sz="3200" kern="1200" dirty="0"/>
        </a:p>
        <a:p>
          <a:pPr marL="0" lvl="0" indent="0" algn="just" defTabSz="1422400" rtl="1">
            <a:lnSpc>
              <a:spcPct val="90000"/>
            </a:lnSpc>
            <a:spcBef>
              <a:spcPct val="0"/>
            </a:spcBef>
            <a:spcAft>
              <a:spcPct val="35000"/>
            </a:spcAft>
            <a:buNone/>
          </a:pPr>
          <a:endParaRPr lang="en-US"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en-US" sz="3200" kern="1200" dirty="0"/>
        </a:p>
      </dsp:txBody>
      <dsp:txXfrm>
        <a:off x="142279" y="142279"/>
        <a:ext cx="7945042" cy="45731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r>
            <a:rPr lang="ar-SA" sz="3200" b="1" kern="1200" dirty="0">
              <a:solidFill>
                <a:srgbClr val="FFFF00"/>
              </a:solidFill>
            </a:rPr>
            <a:t>مثال (4):</a:t>
          </a:r>
          <a:endParaRPr lang="en-US" sz="3200" kern="1200" dirty="0">
            <a:solidFill>
              <a:srgbClr val="FFFF00"/>
            </a:solidFill>
          </a:endParaRPr>
        </a:p>
        <a:p>
          <a:pPr marL="0" lvl="0" indent="0" algn="just" defTabSz="1422400" rtl="1">
            <a:lnSpc>
              <a:spcPct val="90000"/>
            </a:lnSpc>
            <a:spcBef>
              <a:spcPct val="0"/>
            </a:spcBef>
            <a:spcAft>
              <a:spcPct val="35000"/>
            </a:spcAft>
            <a:buNone/>
          </a:pPr>
          <a:r>
            <a:rPr lang="ar-SA" sz="2400" kern="1200" dirty="0"/>
            <a:t>في </a:t>
          </a:r>
          <a:r>
            <a:rPr lang="ar-EG" sz="2400" kern="1200" dirty="0"/>
            <a:t>11/1 </a:t>
          </a:r>
          <a:r>
            <a:rPr lang="ar-SA" sz="2400" kern="1200" dirty="0"/>
            <a:t>قرر باسم تخفيض رأس مال منشأته بمبلغ 100</a:t>
          </a:r>
          <a:r>
            <a:rPr lang="ar-EG" sz="2400" kern="1200" dirty="0"/>
            <a:t>,</a:t>
          </a:r>
          <a:r>
            <a:rPr lang="ar-SA" sz="2400" kern="1200" dirty="0"/>
            <a:t>000 جنيه، وقد تم التخفيض بأن أخذ باسم مبلغ 40</a:t>
          </a:r>
          <a:r>
            <a:rPr lang="ar-EG" sz="2400" kern="1200" dirty="0"/>
            <a:t>,</a:t>
          </a:r>
          <a:r>
            <a:rPr lang="ar-SA" sz="2400" kern="1200" dirty="0"/>
            <a:t>000 نقداً بالإضافة إلى سيارة بمبلغ 60</a:t>
          </a:r>
          <a:r>
            <a:rPr lang="ar-EG" sz="2400" kern="1200" dirty="0"/>
            <a:t>,</a:t>
          </a:r>
          <a:r>
            <a:rPr lang="ar-SA" sz="2400" kern="1200" dirty="0"/>
            <a:t>000 جنيه في هذه الحالة يثبت قيد التخفيض كما يلي: </a:t>
          </a:r>
          <a:endParaRPr lang="ar-EG" sz="2400" kern="1200" dirty="0"/>
        </a:p>
        <a:p>
          <a:pPr marL="0" lvl="0" indent="0" algn="just" defTabSz="1422400" rtl="1">
            <a:lnSpc>
              <a:spcPct val="90000"/>
            </a:lnSpc>
            <a:spcBef>
              <a:spcPct val="0"/>
            </a:spcBef>
            <a:spcAft>
              <a:spcPct val="35000"/>
            </a:spcAft>
            <a:buNone/>
          </a:pPr>
          <a:endParaRPr lang="ar-EG" sz="2800" kern="1200" dirty="0"/>
        </a:p>
        <a:p>
          <a:pPr marL="0" lvl="0" indent="0" algn="just" defTabSz="1422400" rtl="1">
            <a:lnSpc>
              <a:spcPct val="90000"/>
            </a:lnSpc>
            <a:spcBef>
              <a:spcPct val="0"/>
            </a:spcBef>
            <a:spcAft>
              <a:spcPct val="35000"/>
            </a:spcAft>
            <a:buNone/>
          </a:pPr>
          <a:r>
            <a:rPr lang="ar-SA" sz="2800" kern="1200" dirty="0"/>
            <a:t> </a:t>
          </a:r>
          <a:endParaRPr lang="ar-EG" sz="28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en-US" sz="3200" kern="1200" dirty="0"/>
        </a:p>
        <a:p>
          <a:pPr marL="0" lvl="0" indent="0" algn="r" defTabSz="1422400" rtl="1">
            <a:lnSpc>
              <a:spcPct val="90000"/>
            </a:lnSpc>
            <a:spcBef>
              <a:spcPct val="0"/>
            </a:spcBef>
            <a:spcAft>
              <a:spcPct val="35000"/>
            </a:spcAft>
            <a:buNone/>
          </a:pPr>
          <a:endParaRPr lang="en-US" sz="3200" kern="1200" dirty="0"/>
        </a:p>
      </dsp:txBody>
      <dsp:txXfrm>
        <a:off x="142279" y="142279"/>
        <a:ext cx="7945042" cy="457319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 defTabSz="1244600" rtl="1">
            <a:lnSpc>
              <a:spcPct val="90000"/>
            </a:lnSpc>
            <a:spcBef>
              <a:spcPct val="0"/>
            </a:spcBef>
            <a:spcAft>
              <a:spcPct val="35000"/>
            </a:spcAft>
            <a:buNone/>
          </a:pPr>
          <a:r>
            <a:rPr lang="ar-SA" sz="2800" kern="1200" dirty="0"/>
            <a:t>أحياناً يقوم المالك بسحب أصول نقدية وعينية من المنشأة لاستخدامها لأغراض شخصية، وفي هذه الحالة تقتضي المعالجة المحاسبية السليمة جعل حـ/ المسحوبات مديناً وجعل ما يأخذه صاحب المنشأة دائناً.</a:t>
          </a:r>
          <a:endParaRPr lang="en-US" sz="2800" kern="1200" dirty="0"/>
        </a:p>
        <a:p>
          <a:pPr marL="0" lvl="0" indent="0" algn="just" defTabSz="1244600" rtl="1">
            <a:lnSpc>
              <a:spcPct val="90000"/>
            </a:lnSpc>
            <a:spcBef>
              <a:spcPct val="0"/>
            </a:spcBef>
            <a:spcAft>
              <a:spcPct val="35000"/>
            </a:spcAft>
            <a:buNone/>
          </a:pPr>
          <a:r>
            <a:rPr lang="ar-SA" sz="2800" kern="1200" dirty="0"/>
            <a:t>في نهاية السنة المالية يتم إقفال هذه المسحوبات في حـ/ راس المال.</a:t>
          </a:r>
          <a:endParaRPr lang="en-US" sz="2800" kern="1200" dirty="0"/>
        </a:p>
        <a:p>
          <a:pPr marL="0" lvl="0" indent="0" algn="just" defTabSz="1244600" rtl="1">
            <a:lnSpc>
              <a:spcPct val="90000"/>
            </a:lnSpc>
            <a:spcBef>
              <a:spcPct val="0"/>
            </a:spcBef>
            <a:spcAft>
              <a:spcPct val="35000"/>
            </a:spcAft>
            <a:buNone/>
          </a:pPr>
          <a:r>
            <a:rPr lang="ar-SA" sz="2800" kern="1200" dirty="0"/>
            <a:t>إذا كانت هذه المسحوبات تتمثل في بضاعة فإن المعالجة المحاسبية تعتمد على طريقة تسعير البضاعة التي تم سحبها، فإذا تم تسعيرها بالتكلفة يجعل حـ/ المسحوبات مديناً و حـ/المشتريات دائناً، أما إذا تم تسعيرها بسعر البيع، بجعل حـ/ المسحوبات مديناً و حـ/المبيعات دائناً.  </a:t>
          </a:r>
          <a:endParaRPr lang="en-US" sz="2800" kern="1200" dirty="0"/>
        </a:p>
        <a:p>
          <a:pPr marL="0" lvl="0" indent="0" algn="just" defTabSz="1244600" rtl="1">
            <a:lnSpc>
              <a:spcPct val="90000"/>
            </a:lnSpc>
            <a:spcBef>
              <a:spcPct val="0"/>
            </a:spcBef>
            <a:spcAft>
              <a:spcPct val="35000"/>
            </a:spcAft>
            <a:buNone/>
          </a:pPr>
          <a:endParaRPr lang="en-US" sz="2800" kern="1200" dirty="0"/>
        </a:p>
      </dsp:txBody>
      <dsp:txXfrm>
        <a:off x="142279" y="142279"/>
        <a:ext cx="7945042" cy="457319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r>
            <a:rPr lang="ar-SA" sz="3200" b="1" kern="1200" dirty="0">
              <a:solidFill>
                <a:srgbClr val="FFFF00"/>
              </a:solidFill>
            </a:rPr>
            <a:t>مثال (5): </a:t>
          </a:r>
          <a:endParaRPr lang="en-US" sz="3200" kern="1200" dirty="0">
            <a:solidFill>
              <a:srgbClr val="FFFF00"/>
            </a:solidFill>
          </a:endParaRPr>
        </a:p>
        <a:p>
          <a:pPr marL="0" lvl="0" indent="0" algn="just" defTabSz="1422400" rtl="1">
            <a:lnSpc>
              <a:spcPct val="90000"/>
            </a:lnSpc>
            <a:spcBef>
              <a:spcPct val="0"/>
            </a:spcBef>
            <a:spcAft>
              <a:spcPct val="35000"/>
            </a:spcAft>
            <a:buNone/>
          </a:pPr>
          <a:r>
            <a:rPr lang="ar-SA" sz="3200" kern="1200" dirty="0"/>
            <a:t>قام صاحب المنشأة بسحب 5</a:t>
          </a:r>
          <a:r>
            <a:rPr lang="ar-EG" sz="3200" kern="1200" dirty="0"/>
            <a:t>,</a:t>
          </a:r>
          <a:r>
            <a:rPr lang="ar-SA" sz="3200" kern="1200" dirty="0"/>
            <a:t>000 جنيه من خزينة المنشأة لاستخداماته الشخصية، كما سحب بضاعة للاستخدام المنزلي قدرت قيمتها بالتكلفة  3</a:t>
          </a:r>
          <a:r>
            <a:rPr lang="ar-EG" sz="3200" kern="1200" dirty="0"/>
            <a:t>,</a:t>
          </a:r>
          <a:r>
            <a:rPr lang="ar-SA" sz="3200" kern="1200" dirty="0"/>
            <a:t>000 جنيه، كما قام بأخذ جهاز حاسب آلي من المنشأة لحاجة ابنه إليه في أغراض الدراسة وقدرت قيمة الجهاز بمبلغ 6</a:t>
          </a:r>
          <a:r>
            <a:rPr lang="ar-EG" sz="3200" kern="1200" dirty="0"/>
            <a:t>,</a:t>
          </a:r>
          <a:r>
            <a:rPr lang="ar-SA" sz="3200" kern="1200" dirty="0"/>
            <a:t>000 جنيه. </a:t>
          </a:r>
          <a:endParaRPr lang="en-US" sz="3200" kern="1200" dirty="0"/>
        </a:p>
        <a:p>
          <a:pPr marL="0" lvl="0" indent="0" algn="just" defTabSz="1422400" rtl="1">
            <a:lnSpc>
              <a:spcPct val="90000"/>
            </a:lnSpc>
            <a:spcBef>
              <a:spcPct val="0"/>
            </a:spcBef>
            <a:spcAft>
              <a:spcPct val="35000"/>
            </a:spcAft>
            <a:buNone/>
          </a:pPr>
          <a:r>
            <a:rPr lang="ar-SA" sz="3200" kern="1200" dirty="0"/>
            <a:t>في هذه الحالة تسجل قيود اليومية على النحو التالي: </a:t>
          </a:r>
          <a:endParaRPr lang="en-US" sz="3200" kern="1200" dirty="0"/>
        </a:p>
        <a:p>
          <a:pPr marL="0" lvl="0" indent="0" algn="just" defTabSz="1422400" rtl="1">
            <a:lnSpc>
              <a:spcPct val="90000"/>
            </a:lnSpc>
            <a:spcBef>
              <a:spcPct val="0"/>
            </a:spcBef>
            <a:spcAft>
              <a:spcPct val="35000"/>
            </a:spcAft>
            <a:buNone/>
          </a:pPr>
          <a:r>
            <a:rPr lang="ar-SA" sz="3200" b="1" kern="1200" dirty="0">
              <a:solidFill>
                <a:srgbClr val="FFFF00"/>
              </a:solidFill>
            </a:rPr>
            <a:t>في تاريخ السحب</a:t>
          </a:r>
          <a:endParaRPr lang="ar-EG" sz="3200" b="1" kern="1200" dirty="0">
            <a:solidFill>
              <a:srgbClr val="FFFF00"/>
            </a:solidFill>
          </a:endParaRPr>
        </a:p>
        <a:p>
          <a:pPr marL="0" lvl="0" indent="0" algn="just" defTabSz="1422400" rtl="1">
            <a:lnSpc>
              <a:spcPct val="90000"/>
            </a:lnSpc>
            <a:spcBef>
              <a:spcPct val="0"/>
            </a:spcBef>
            <a:spcAft>
              <a:spcPct val="35000"/>
            </a:spcAft>
            <a:buNone/>
          </a:pPr>
          <a:endParaRPr lang="ar-EG" sz="3200" b="1" kern="1200" dirty="0">
            <a:solidFill>
              <a:srgbClr val="FFFF00"/>
            </a:solidFill>
          </a:endParaRPr>
        </a:p>
        <a:p>
          <a:pPr marL="0" lvl="0" indent="0" algn="r" defTabSz="1422400" rtl="1">
            <a:lnSpc>
              <a:spcPct val="90000"/>
            </a:lnSpc>
            <a:spcBef>
              <a:spcPct val="0"/>
            </a:spcBef>
            <a:spcAft>
              <a:spcPct val="35000"/>
            </a:spcAft>
            <a:buNone/>
          </a:pPr>
          <a:endParaRPr lang="en-US" sz="3200" kern="1200" dirty="0"/>
        </a:p>
      </dsp:txBody>
      <dsp:txXfrm>
        <a:off x="142279" y="142279"/>
        <a:ext cx="7945042" cy="457319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r>
            <a:rPr lang="ar-SA" sz="3200" kern="1200" dirty="0"/>
            <a:t> </a:t>
          </a:r>
          <a:endParaRPr lang="en-US" sz="3200" kern="1200" dirty="0"/>
        </a:p>
        <a:p>
          <a:pPr marL="0" lvl="0" indent="0" algn="r" defTabSz="1422400" rtl="1">
            <a:lnSpc>
              <a:spcPct val="90000"/>
            </a:lnSpc>
            <a:spcBef>
              <a:spcPct val="0"/>
            </a:spcBef>
            <a:spcAft>
              <a:spcPct val="35000"/>
            </a:spcAft>
            <a:buNone/>
          </a:pPr>
          <a:endParaRPr lang="en-US" sz="3200" kern="1200" dirty="0"/>
        </a:p>
      </dsp:txBody>
      <dsp:txXfrm>
        <a:off x="142279" y="142279"/>
        <a:ext cx="7945042" cy="457319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r" defTabSz="711200" rtl="1">
            <a:lnSpc>
              <a:spcPct val="90000"/>
            </a:lnSpc>
            <a:spcBef>
              <a:spcPct val="0"/>
            </a:spcBef>
            <a:spcAft>
              <a:spcPct val="35000"/>
            </a:spcAft>
            <a:buNone/>
          </a:pPr>
          <a:endParaRPr lang="ar-EG" sz="1600" kern="1200" dirty="0"/>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2400" b="1" kern="1200" dirty="0">
            <a:solidFill>
              <a:srgbClr val="FFFF00"/>
            </a:solidFill>
          </a:endParaRPr>
        </a:p>
        <a:p>
          <a:pPr marL="0" lvl="0" indent="0" algn="r" defTabSz="711200" rtl="1">
            <a:lnSpc>
              <a:spcPct val="90000"/>
            </a:lnSpc>
            <a:spcBef>
              <a:spcPct val="0"/>
            </a:spcBef>
            <a:spcAft>
              <a:spcPct val="35000"/>
            </a:spcAft>
            <a:buNone/>
          </a:pPr>
          <a:endParaRPr lang="ar-EG" sz="2400" b="1" kern="1200" dirty="0">
            <a:solidFill>
              <a:srgbClr val="FFFF00"/>
            </a:solidFill>
          </a:endParaRPr>
        </a:p>
        <a:p>
          <a:pPr marL="0" lvl="0" indent="0" algn="r" defTabSz="711200" rtl="1">
            <a:lnSpc>
              <a:spcPct val="90000"/>
            </a:lnSpc>
            <a:spcBef>
              <a:spcPct val="0"/>
            </a:spcBef>
            <a:spcAft>
              <a:spcPct val="35000"/>
            </a:spcAft>
            <a:buNone/>
          </a:pPr>
          <a:endParaRPr lang="ar-EG" sz="2400" b="1" kern="1200" dirty="0">
            <a:solidFill>
              <a:srgbClr val="FFFF00"/>
            </a:solidFill>
          </a:endParaRPr>
        </a:p>
        <a:p>
          <a:pPr marL="0" lvl="0" indent="0" algn="r" defTabSz="711200" rtl="1">
            <a:lnSpc>
              <a:spcPct val="90000"/>
            </a:lnSpc>
            <a:spcBef>
              <a:spcPct val="0"/>
            </a:spcBef>
            <a:spcAft>
              <a:spcPct val="35000"/>
            </a:spcAft>
            <a:buNone/>
          </a:pPr>
          <a:endParaRPr lang="ar-EG" sz="2400" b="1" kern="1200" dirty="0">
            <a:solidFill>
              <a:srgbClr val="FFFF00"/>
            </a:solidFill>
          </a:endParaRPr>
        </a:p>
        <a:p>
          <a:pPr marL="0" lvl="0" indent="0" algn="r" defTabSz="711200" rtl="1">
            <a:lnSpc>
              <a:spcPct val="90000"/>
            </a:lnSpc>
            <a:spcBef>
              <a:spcPct val="0"/>
            </a:spcBef>
            <a:spcAft>
              <a:spcPct val="35000"/>
            </a:spcAft>
            <a:buNone/>
          </a:pPr>
          <a:endParaRPr lang="ar-EG" sz="2400" b="1" kern="1200" dirty="0">
            <a:solidFill>
              <a:srgbClr val="FFFF00"/>
            </a:solidFill>
          </a:endParaRPr>
        </a:p>
        <a:p>
          <a:pPr marL="0" lvl="0" indent="0" algn="r" defTabSz="711200" rtl="1">
            <a:lnSpc>
              <a:spcPct val="90000"/>
            </a:lnSpc>
            <a:spcBef>
              <a:spcPct val="0"/>
            </a:spcBef>
            <a:spcAft>
              <a:spcPct val="35000"/>
            </a:spcAft>
            <a:buNone/>
          </a:pPr>
          <a:endParaRPr lang="ar-EG" sz="2400" b="1" kern="1200" dirty="0">
            <a:solidFill>
              <a:srgbClr val="FFFF00"/>
            </a:solidFill>
          </a:endParaRPr>
        </a:p>
        <a:p>
          <a:pPr marL="0" lvl="0" indent="0" algn="r" defTabSz="711200" rtl="1">
            <a:lnSpc>
              <a:spcPct val="90000"/>
            </a:lnSpc>
            <a:spcBef>
              <a:spcPct val="0"/>
            </a:spcBef>
            <a:spcAft>
              <a:spcPct val="35000"/>
            </a:spcAft>
            <a:buNone/>
          </a:pPr>
          <a:endParaRPr lang="ar-EG" sz="3200" b="1" kern="1200" dirty="0">
            <a:solidFill>
              <a:srgbClr val="FFFF00"/>
            </a:solidFill>
          </a:endParaRPr>
        </a:p>
        <a:p>
          <a:pPr marL="0" lvl="0" indent="0" algn="r" defTabSz="711200" rtl="1">
            <a:lnSpc>
              <a:spcPct val="90000"/>
            </a:lnSpc>
            <a:spcBef>
              <a:spcPct val="0"/>
            </a:spcBef>
            <a:spcAft>
              <a:spcPct val="35000"/>
            </a:spcAft>
            <a:buNone/>
          </a:pPr>
          <a:r>
            <a:rPr lang="ar-SA" sz="3200" b="1" kern="1200" dirty="0">
              <a:solidFill>
                <a:srgbClr val="FFFF00"/>
              </a:solidFill>
            </a:rPr>
            <a:t>في نهاية السنة المالية:</a:t>
          </a:r>
          <a:endParaRPr lang="ar-EG" sz="3200" b="1" kern="1200" dirty="0">
            <a:solidFill>
              <a:srgbClr val="FFFF00"/>
            </a:solidFill>
          </a:endParaRPr>
        </a:p>
        <a:p>
          <a:pPr marL="0" lvl="0" indent="0" algn="r" defTabSz="711200" rtl="1">
            <a:lnSpc>
              <a:spcPct val="90000"/>
            </a:lnSpc>
            <a:spcBef>
              <a:spcPct val="0"/>
            </a:spcBef>
            <a:spcAft>
              <a:spcPct val="35000"/>
            </a:spcAft>
            <a:buNone/>
          </a:pPr>
          <a:endParaRPr lang="ar-EG" sz="2400" b="1" kern="1200" dirty="0">
            <a:solidFill>
              <a:srgbClr val="FFFF00"/>
            </a:solidFill>
          </a:endParaRPr>
        </a:p>
        <a:p>
          <a:pPr marL="0" lvl="0" indent="0" algn="r" defTabSz="711200" rtl="1">
            <a:lnSpc>
              <a:spcPct val="90000"/>
            </a:lnSpc>
            <a:spcBef>
              <a:spcPct val="0"/>
            </a:spcBef>
            <a:spcAft>
              <a:spcPct val="35000"/>
            </a:spcAft>
            <a:buNone/>
          </a:pPr>
          <a:endParaRPr lang="ar-EG" sz="2400" b="1" kern="1200" dirty="0">
            <a:solidFill>
              <a:srgbClr val="FFFF00"/>
            </a:solidFill>
          </a:endParaRPr>
        </a:p>
        <a:p>
          <a:pPr marL="0" lvl="0" indent="0" algn="r" defTabSz="711200" rtl="1">
            <a:lnSpc>
              <a:spcPct val="90000"/>
            </a:lnSpc>
            <a:spcBef>
              <a:spcPct val="0"/>
            </a:spcBef>
            <a:spcAft>
              <a:spcPct val="35000"/>
            </a:spcAft>
            <a:buNone/>
          </a:pPr>
          <a:endParaRPr lang="ar-EG" sz="2400" b="1" kern="1200" dirty="0">
            <a:solidFill>
              <a:srgbClr val="FFFF00"/>
            </a:solidFill>
          </a:endParaRPr>
        </a:p>
        <a:p>
          <a:pPr marL="0" lvl="0" indent="0" algn="r" defTabSz="711200" rtl="1">
            <a:lnSpc>
              <a:spcPct val="90000"/>
            </a:lnSpc>
            <a:spcBef>
              <a:spcPct val="0"/>
            </a:spcBef>
            <a:spcAft>
              <a:spcPct val="35000"/>
            </a:spcAft>
            <a:buNone/>
          </a:pPr>
          <a:endParaRPr lang="ar-EG" sz="24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2000" b="0" kern="1200" dirty="0"/>
        </a:p>
        <a:p>
          <a:pPr marL="0" lvl="0" indent="0" algn="r" defTabSz="711200" rtl="1">
            <a:lnSpc>
              <a:spcPct val="90000"/>
            </a:lnSpc>
            <a:spcBef>
              <a:spcPct val="0"/>
            </a:spcBef>
            <a:spcAft>
              <a:spcPct val="35000"/>
            </a:spcAft>
            <a:buNone/>
          </a:pPr>
          <a:endParaRPr lang="ar-EG" sz="2000" b="0" kern="1200" dirty="0"/>
        </a:p>
        <a:p>
          <a:pPr marL="0" lvl="0" indent="0" algn="r" defTabSz="711200" rtl="1">
            <a:lnSpc>
              <a:spcPct val="90000"/>
            </a:lnSpc>
            <a:spcBef>
              <a:spcPct val="0"/>
            </a:spcBef>
            <a:spcAft>
              <a:spcPct val="35000"/>
            </a:spcAft>
            <a:buNone/>
          </a:pPr>
          <a:endParaRPr lang="ar-EG" sz="2000" b="0" kern="1200" dirty="0"/>
        </a:p>
        <a:p>
          <a:pPr marL="0" lvl="0" indent="0" algn="r" defTabSz="711200" rtl="1">
            <a:lnSpc>
              <a:spcPct val="90000"/>
            </a:lnSpc>
            <a:spcBef>
              <a:spcPct val="0"/>
            </a:spcBef>
            <a:spcAft>
              <a:spcPct val="35000"/>
            </a:spcAft>
            <a:buNone/>
          </a:pPr>
          <a:endParaRPr lang="ar-EG" sz="2000" b="0" kern="1200" dirty="0"/>
        </a:p>
        <a:p>
          <a:pPr marL="0" lvl="0" indent="0" algn="r" defTabSz="711200" rtl="1">
            <a:lnSpc>
              <a:spcPct val="90000"/>
            </a:lnSpc>
            <a:spcBef>
              <a:spcPct val="0"/>
            </a:spcBef>
            <a:spcAft>
              <a:spcPct val="35000"/>
            </a:spcAft>
            <a:buNone/>
          </a:pPr>
          <a:endParaRPr lang="ar-EG" sz="2000" b="0" kern="1200" dirty="0"/>
        </a:p>
        <a:p>
          <a:pPr marL="0" lvl="0" indent="0" algn="r" defTabSz="711200" rtl="1">
            <a:lnSpc>
              <a:spcPct val="90000"/>
            </a:lnSpc>
            <a:spcBef>
              <a:spcPct val="0"/>
            </a:spcBef>
            <a:spcAft>
              <a:spcPct val="35000"/>
            </a:spcAft>
            <a:buNone/>
          </a:pPr>
          <a:r>
            <a:rPr lang="ar-SA" sz="2000" b="0" kern="1200" dirty="0"/>
            <a:t> </a:t>
          </a:r>
          <a:endParaRPr lang="ar-EG" sz="2000" b="0" kern="1200" dirty="0"/>
        </a:p>
        <a:p>
          <a:pPr marL="0" lvl="0" indent="0" algn="r" defTabSz="711200" rtl="1">
            <a:lnSpc>
              <a:spcPct val="90000"/>
            </a:lnSpc>
            <a:spcBef>
              <a:spcPct val="0"/>
            </a:spcBef>
            <a:spcAft>
              <a:spcPct val="35000"/>
            </a:spcAft>
            <a:buNone/>
          </a:pPr>
          <a:endParaRPr lang="ar-EG" sz="2000" b="0" kern="1200" dirty="0">
            <a:solidFill>
              <a:srgbClr val="FFFF00"/>
            </a:solidFill>
          </a:endParaRPr>
        </a:p>
        <a:p>
          <a:pPr marL="0" lvl="0" indent="0" algn="r" defTabSz="711200" rtl="1">
            <a:lnSpc>
              <a:spcPct val="90000"/>
            </a:lnSpc>
            <a:spcBef>
              <a:spcPct val="0"/>
            </a:spcBef>
            <a:spcAft>
              <a:spcPct val="35000"/>
            </a:spcAft>
            <a:buNone/>
          </a:pPr>
          <a:endParaRPr lang="ar-EG" sz="2000" b="0"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1600" b="1" kern="1200" dirty="0">
            <a:solidFill>
              <a:srgbClr val="FFFF00"/>
            </a:solidFill>
          </a:endParaRPr>
        </a:p>
        <a:p>
          <a:pPr marL="0" lvl="0" indent="0" algn="r" defTabSz="711200" rtl="1">
            <a:lnSpc>
              <a:spcPct val="90000"/>
            </a:lnSpc>
            <a:spcBef>
              <a:spcPct val="0"/>
            </a:spcBef>
            <a:spcAft>
              <a:spcPct val="35000"/>
            </a:spcAft>
            <a:buNone/>
          </a:pPr>
          <a:endParaRPr lang="ar-EG" sz="2000" b="1" kern="1200" dirty="0"/>
        </a:p>
        <a:p>
          <a:pPr marL="0" lvl="0" indent="0" algn="r" defTabSz="711200" rtl="1">
            <a:lnSpc>
              <a:spcPct val="90000"/>
            </a:lnSpc>
            <a:spcBef>
              <a:spcPct val="0"/>
            </a:spcBef>
            <a:spcAft>
              <a:spcPct val="35000"/>
            </a:spcAft>
            <a:buNone/>
          </a:pPr>
          <a:endParaRPr lang="ar-EG" sz="2000" b="1" kern="1200" dirty="0"/>
        </a:p>
        <a:p>
          <a:pPr marL="0" lvl="0" indent="0" algn="r" defTabSz="711200" rtl="1">
            <a:lnSpc>
              <a:spcPct val="90000"/>
            </a:lnSpc>
            <a:spcBef>
              <a:spcPct val="0"/>
            </a:spcBef>
            <a:spcAft>
              <a:spcPct val="35000"/>
            </a:spcAft>
            <a:buNone/>
          </a:pPr>
          <a:endParaRPr lang="ar-EG" sz="2000" b="1" kern="1200" dirty="0"/>
        </a:p>
        <a:p>
          <a:pPr marL="0" lvl="0" indent="0" algn="r" defTabSz="711200" rtl="1">
            <a:lnSpc>
              <a:spcPct val="90000"/>
            </a:lnSpc>
            <a:spcBef>
              <a:spcPct val="0"/>
            </a:spcBef>
            <a:spcAft>
              <a:spcPct val="35000"/>
            </a:spcAft>
            <a:buNone/>
          </a:pPr>
          <a:endParaRPr lang="ar-EG" sz="2000" b="1" kern="1200" dirty="0"/>
        </a:p>
        <a:p>
          <a:pPr marL="0" lvl="0" indent="0" algn="r" defTabSz="711200" rtl="1">
            <a:lnSpc>
              <a:spcPct val="90000"/>
            </a:lnSpc>
            <a:spcBef>
              <a:spcPct val="0"/>
            </a:spcBef>
            <a:spcAft>
              <a:spcPct val="35000"/>
            </a:spcAft>
            <a:buNone/>
          </a:pPr>
          <a:endParaRPr lang="ar-EG" sz="2000" b="1" kern="1200" dirty="0"/>
        </a:p>
        <a:p>
          <a:pPr marL="0" lvl="0" indent="0" algn="r" defTabSz="711200" rtl="1">
            <a:lnSpc>
              <a:spcPct val="90000"/>
            </a:lnSpc>
            <a:spcBef>
              <a:spcPct val="0"/>
            </a:spcBef>
            <a:spcAft>
              <a:spcPct val="35000"/>
            </a:spcAft>
            <a:buNone/>
          </a:pPr>
          <a:endParaRPr lang="ar-EG" sz="2000" b="1" kern="1200" dirty="0"/>
        </a:p>
        <a:p>
          <a:pPr marL="0" lvl="0" indent="0" algn="r" defTabSz="711200" rtl="1">
            <a:lnSpc>
              <a:spcPct val="90000"/>
            </a:lnSpc>
            <a:spcBef>
              <a:spcPct val="0"/>
            </a:spcBef>
            <a:spcAft>
              <a:spcPct val="35000"/>
            </a:spcAft>
            <a:buNone/>
          </a:pPr>
          <a:endParaRPr lang="ar-EG" sz="2000" b="1" kern="1200" dirty="0"/>
        </a:p>
        <a:p>
          <a:pPr marL="0" lvl="0" indent="0" algn="r" defTabSz="711200" rtl="1">
            <a:lnSpc>
              <a:spcPct val="90000"/>
            </a:lnSpc>
            <a:spcBef>
              <a:spcPct val="0"/>
            </a:spcBef>
            <a:spcAft>
              <a:spcPct val="35000"/>
            </a:spcAft>
            <a:buNone/>
          </a:pPr>
          <a:endParaRPr lang="en-US" sz="2000" kern="1200" dirty="0"/>
        </a:p>
      </dsp:txBody>
      <dsp:txXfrm>
        <a:off x="142279" y="142279"/>
        <a:ext cx="7945042" cy="457319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r>
            <a:rPr lang="ar-SA" sz="3200" b="1" kern="1200" dirty="0">
              <a:solidFill>
                <a:srgbClr val="FFFF00"/>
              </a:solidFill>
            </a:rPr>
            <a:t>ملاحظات على حـ/ رأس المال: </a:t>
          </a:r>
          <a:endParaRPr lang="en-US" sz="3200" b="1" kern="1200" dirty="0">
            <a:solidFill>
              <a:srgbClr val="FFFF00"/>
            </a:solidFill>
          </a:endParaRPr>
        </a:p>
        <a:p>
          <a:pPr marL="0" lvl="0" indent="0" algn="r" defTabSz="1422400" rtl="1">
            <a:lnSpc>
              <a:spcPct val="90000"/>
            </a:lnSpc>
            <a:spcBef>
              <a:spcPct val="0"/>
            </a:spcBef>
            <a:spcAft>
              <a:spcPct val="35000"/>
            </a:spcAft>
            <a:buNone/>
          </a:pPr>
          <a:r>
            <a:rPr lang="ar-SA" sz="3200" b="0" kern="1200" dirty="0"/>
            <a:t>عند تكوين رأس المال يجعل حـ/ رأس المال طرف دائن والأصول المقدمة نقدية أو عينية طرف مدين وكذلك الحال عند زيادة رأس المال </a:t>
          </a:r>
          <a:endParaRPr lang="en-US" sz="3200" b="0" kern="1200" dirty="0"/>
        </a:p>
        <a:p>
          <a:pPr marL="0" lvl="0" indent="0" algn="r" defTabSz="1422400" rtl="1">
            <a:lnSpc>
              <a:spcPct val="90000"/>
            </a:lnSpc>
            <a:spcBef>
              <a:spcPct val="0"/>
            </a:spcBef>
            <a:spcAft>
              <a:spcPct val="35000"/>
            </a:spcAft>
            <a:buNone/>
          </a:pPr>
          <a:r>
            <a:rPr lang="ar-SA" sz="3200" b="0" kern="1200" dirty="0"/>
            <a:t>عند تخفيض رأس المال يجعل حـ/ رأس المال طرف مدين والأصول التي تم أخذها  سواء نقدية أو عينية طرف دائن. </a:t>
          </a:r>
          <a:endParaRPr lang="en-US" sz="3200" b="0" kern="1200" dirty="0"/>
        </a:p>
        <a:p>
          <a:pPr marL="0" lvl="0" indent="0" algn="r" defTabSz="1422400" rtl="1">
            <a:lnSpc>
              <a:spcPct val="90000"/>
            </a:lnSpc>
            <a:spcBef>
              <a:spcPct val="0"/>
            </a:spcBef>
            <a:spcAft>
              <a:spcPct val="35000"/>
            </a:spcAft>
            <a:buNone/>
          </a:pPr>
          <a:r>
            <a:rPr lang="ar-SA" sz="3200" b="0" kern="1200" dirty="0"/>
            <a:t>حـ/ المسحوبات دائماً طرف مدين وفي نهاية العام يتم إقفاله في حـ/ رأس المال وجعله طرف دائن.</a:t>
          </a:r>
          <a:r>
            <a:rPr lang="ar-SA" sz="3200" kern="1200" dirty="0"/>
            <a:t> </a:t>
          </a:r>
          <a:endParaRPr lang="en-US" sz="3200" kern="1200" dirty="0"/>
        </a:p>
        <a:p>
          <a:pPr marL="0" lvl="0" indent="0" algn="r" defTabSz="1422400" rtl="1">
            <a:lnSpc>
              <a:spcPct val="90000"/>
            </a:lnSpc>
            <a:spcBef>
              <a:spcPct val="0"/>
            </a:spcBef>
            <a:spcAft>
              <a:spcPct val="35000"/>
            </a:spcAft>
            <a:buNone/>
          </a:pPr>
          <a:endParaRPr lang="en-US" sz="3200" kern="1200" dirty="0"/>
        </a:p>
      </dsp:txBody>
      <dsp:txXfrm>
        <a:off x="142279" y="142279"/>
        <a:ext cx="7945042" cy="4573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800" b="1" kern="1200" dirty="0">
            <a:solidFill>
              <a:srgbClr val="FFFF00"/>
            </a:solidFill>
          </a:endParaRPr>
        </a:p>
        <a:p>
          <a:pPr marL="0" lvl="0" indent="0" algn="just" defTabSz="1066800" rtl="1">
            <a:lnSpc>
              <a:spcPct val="90000"/>
            </a:lnSpc>
            <a:spcBef>
              <a:spcPct val="0"/>
            </a:spcBef>
            <a:spcAft>
              <a:spcPct val="35000"/>
            </a:spcAft>
            <a:buNone/>
          </a:pPr>
          <a:endParaRPr lang="ar-EG" sz="2800" b="1" kern="1200" dirty="0">
            <a:solidFill>
              <a:srgbClr val="FFFF00"/>
            </a:solidFill>
          </a:endParaRPr>
        </a:p>
        <a:p>
          <a:pPr marL="0" lvl="0" indent="0" algn="just" defTabSz="1066800" rtl="1">
            <a:lnSpc>
              <a:spcPct val="90000"/>
            </a:lnSpc>
            <a:spcBef>
              <a:spcPct val="0"/>
            </a:spcBef>
            <a:spcAft>
              <a:spcPct val="35000"/>
            </a:spcAft>
            <a:buNone/>
          </a:pPr>
          <a:r>
            <a:rPr lang="ar-SA" sz="2800" b="1" kern="1200" dirty="0">
              <a:solidFill>
                <a:srgbClr val="FFFF00"/>
              </a:solidFill>
            </a:rPr>
            <a:t>بعد دراسة هذا الفصل ينبغي أن يكون الطالب ملماً بالموضوعات التالية: </a:t>
          </a:r>
          <a:endParaRPr lang="en-US" sz="2000" b="1" kern="1200" dirty="0">
            <a:solidFill>
              <a:srgbClr val="FFFF00"/>
            </a:solidFill>
          </a:endParaRPr>
        </a:p>
        <a:p>
          <a:pPr marL="0" lvl="0" indent="0" algn="just" defTabSz="1066800" rtl="1">
            <a:lnSpc>
              <a:spcPct val="90000"/>
            </a:lnSpc>
            <a:spcBef>
              <a:spcPct val="0"/>
            </a:spcBef>
            <a:spcAft>
              <a:spcPct val="35000"/>
            </a:spcAft>
            <a:buNone/>
          </a:pPr>
          <a:r>
            <a:rPr lang="ar-EG" sz="2400" b="1" kern="1200" dirty="0"/>
            <a:t>   - </a:t>
          </a:r>
          <a:r>
            <a:rPr lang="ar-SA" sz="2400" b="1" kern="1200" dirty="0"/>
            <a:t>صور تكوين رأس المال </a:t>
          </a:r>
          <a:endParaRPr lang="en-US" sz="2400" b="1" kern="1200" dirty="0"/>
        </a:p>
        <a:p>
          <a:pPr marL="0" lvl="0" indent="0" algn="just" defTabSz="1066800" rtl="1">
            <a:lnSpc>
              <a:spcPct val="90000"/>
            </a:lnSpc>
            <a:spcBef>
              <a:spcPct val="0"/>
            </a:spcBef>
            <a:spcAft>
              <a:spcPct val="35000"/>
            </a:spcAft>
            <a:buNone/>
          </a:pPr>
          <a:r>
            <a:rPr lang="ar-EG" sz="2400" b="1" kern="1200" dirty="0"/>
            <a:t>   - </a:t>
          </a:r>
          <a:r>
            <a:rPr lang="ar-SA" sz="2400" b="1" kern="1200" dirty="0"/>
            <a:t>المحاسبة عن عمليات زيادة رأس المال</a:t>
          </a:r>
          <a:endParaRPr lang="en-US" sz="2400" b="1" kern="1200" dirty="0"/>
        </a:p>
        <a:p>
          <a:pPr marL="0" lvl="0" indent="0" algn="just" defTabSz="1066800" rtl="1">
            <a:lnSpc>
              <a:spcPct val="90000"/>
            </a:lnSpc>
            <a:spcBef>
              <a:spcPct val="0"/>
            </a:spcBef>
            <a:spcAft>
              <a:spcPct val="35000"/>
            </a:spcAft>
            <a:buNone/>
          </a:pPr>
          <a:r>
            <a:rPr lang="ar-EG" sz="2400" b="1" kern="1200" dirty="0"/>
            <a:t>   - </a:t>
          </a:r>
          <a:r>
            <a:rPr lang="ar-SA" sz="2400" b="1" kern="1200" dirty="0"/>
            <a:t>المحاسبة عن عمليات تخفيض رأس المال </a:t>
          </a: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en-US" sz="2400" b="1" kern="1200" dirty="0"/>
        </a:p>
        <a:p>
          <a:pPr marL="0" lvl="0" indent="0" algn="just" defTabSz="1066800" rtl="1">
            <a:lnSpc>
              <a:spcPct val="90000"/>
            </a:lnSpc>
            <a:spcBef>
              <a:spcPct val="0"/>
            </a:spcBef>
            <a:spcAft>
              <a:spcPct val="35000"/>
            </a:spcAft>
            <a:buNone/>
          </a:pPr>
          <a:endParaRPr lang="en-US" sz="2400" b="1" kern="1200" dirty="0"/>
        </a:p>
      </dsp:txBody>
      <dsp:txXfrm>
        <a:off x="142279" y="142279"/>
        <a:ext cx="7945042" cy="4573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800" b="1" kern="1200" dirty="0">
            <a:solidFill>
              <a:srgbClr val="FFFF00"/>
            </a:solidFill>
          </a:endParaRPr>
        </a:p>
        <a:p>
          <a:pPr marL="0" lvl="0" indent="0" algn="just" defTabSz="1066800" rtl="1">
            <a:lnSpc>
              <a:spcPct val="90000"/>
            </a:lnSpc>
            <a:spcBef>
              <a:spcPct val="0"/>
            </a:spcBef>
            <a:spcAft>
              <a:spcPct val="35000"/>
            </a:spcAft>
            <a:buNone/>
          </a:pPr>
          <a:endParaRPr lang="ar-EG" sz="2800" b="1" kern="1200" dirty="0">
            <a:solidFill>
              <a:srgbClr val="FFFF00"/>
            </a:solidFill>
          </a:endParaRPr>
        </a:p>
        <a:p>
          <a:pPr marL="0" lvl="0" indent="0" algn="just" defTabSz="1066800" rtl="1">
            <a:lnSpc>
              <a:spcPct val="90000"/>
            </a:lnSpc>
            <a:spcBef>
              <a:spcPct val="0"/>
            </a:spcBef>
            <a:spcAft>
              <a:spcPct val="35000"/>
            </a:spcAft>
            <a:buNone/>
          </a:pPr>
          <a:r>
            <a:rPr lang="ar-SA" sz="2800" b="1" kern="1200" dirty="0">
              <a:solidFill>
                <a:schemeClr val="bg1"/>
              </a:solidFill>
            </a:rPr>
            <a:t>يمثل رأس المال المصدر الرئيسي الذي تعتمد عليه المنشأة في تدبير الأموال اللازمة لتكوينها وممارسة نشاطها.</a:t>
          </a:r>
          <a:endParaRPr lang="en-US" sz="2800" b="1" kern="1200" dirty="0">
            <a:solidFill>
              <a:schemeClr val="bg1"/>
            </a:solidFill>
          </a:endParaRPr>
        </a:p>
        <a:p>
          <a:pPr marL="0" lvl="0" indent="0" algn="just" defTabSz="1066800" rtl="1">
            <a:lnSpc>
              <a:spcPct val="90000"/>
            </a:lnSpc>
            <a:spcBef>
              <a:spcPct val="0"/>
            </a:spcBef>
            <a:spcAft>
              <a:spcPct val="35000"/>
            </a:spcAft>
            <a:buNone/>
          </a:pPr>
          <a:r>
            <a:rPr lang="ar-SA" sz="2800" b="1" kern="1200" dirty="0">
              <a:solidFill>
                <a:schemeClr val="bg1"/>
              </a:solidFill>
            </a:rPr>
            <a:t>قد يتم تقديم رأس المال نقداً أو عيناً في صورة أصول أو تقديم أصول وخصوم مشروع قائم. </a:t>
          </a:r>
          <a:endParaRPr lang="en-US" sz="2800" b="1" kern="1200" dirty="0">
            <a:solidFill>
              <a:schemeClr val="bg1"/>
            </a:solidFill>
          </a:endParaRPr>
        </a:p>
        <a:p>
          <a:pPr marL="0" lvl="0" indent="0" algn="just" defTabSz="1066800" rtl="1">
            <a:lnSpc>
              <a:spcPct val="90000"/>
            </a:lnSpc>
            <a:spcBef>
              <a:spcPct val="0"/>
            </a:spcBef>
            <a:spcAft>
              <a:spcPct val="35000"/>
            </a:spcAft>
            <a:buNone/>
          </a:pPr>
          <a:r>
            <a:rPr lang="ar-SA" sz="2800" b="1" kern="1200" dirty="0">
              <a:solidFill>
                <a:schemeClr val="bg1"/>
              </a:solidFill>
            </a:rPr>
            <a:t>هناك ثلاث صور لتكوين رأس المال نقداً أو عيناً أو أصول وخصوم.</a:t>
          </a:r>
          <a:endParaRPr lang="ar-EG" sz="2800" b="1" kern="1200" dirty="0">
            <a:solidFill>
              <a:schemeClr val="bg1"/>
            </a:solidFill>
          </a:endParaRPr>
        </a:p>
        <a:p>
          <a:pPr marL="0" lvl="0" indent="0" algn="just" defTabSz="1066800" rtl="1">
            <a:lnSpc>
              <a:spcPct val="90000"/>
            </a:lnSpc>
            <a:spcBef>
              <a:spcPct val="0"/>
            </a:spcBef>
            <a:spcAft>
              <a:spcPct val="35000"/>
            </a:spcAft>
            <a:buNone/>
          </a:pPr>
          <a:endParaRPr lang="ar-EG" sz="2400" b="1" kern="1200" dirty="0">
            <a:solidFill>
              <a:schemeClr val="bg1"/>
            </a:solidFill>
          </a:endParaRPr>
        </a:p>
        <a:p>
          <a:pPr marL="0" lvl="0" indent="0" algn="just" defTabSz="1066800" rtl="1">
            <a:lnSpc>
              <a:spcPct val="90000"/>
            </a:lnSpc>
            <a:spcBef>
              <a:spcPct val="0"/>
            </a:spcBef>
            <a:spcAft>
              <a:spcPct val="35000"/>
            </a:spcAft>
            <a:buNone/>
          </a:pPr>
          <a:endParaRPr lang="ar-EG" sz="2400" b="1" kern="1200" dirty="0">
            <a:solidFill>
              <a:schemeClr val="bg1"/>
            </a:solidFill>
          </a:endParaRPr>
        </a:p>
        <a:p>
          <a:pPr marL="0" lvl="0" indent="0" algn="just" defTabSz="1066800" rtl="1">
            <a:lnSpc>
              <a:spcPct val="90000"/>
            </a:lnSpc>
            <a:spcBef>
              <a:spcPct val="0"/>
            </a:spcBef>
            <a:spcAft>
              <a:spcPct val="35000"/>
            </a:spcAft>
            <a:buNone/>
          </a:pPr>
          <a:endParaRPr lang="ar-EG" sz="2400" b="1" kern="1200" dirty="0">
            <a:solidFill>
              <a:schemeClr val="bg1"/>
            </a:solidFill>
          </a:endParaRPr>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en-US" sz="2400" b="1" kern="1200" dirty="0"/>
        </a:p>
        <a:p>
          <a:pPr marL="0" lvl="0" indent="0" algn="just" defTabSz="1066800" rtl="1">
            <a:lnSpc>
              <a:spcPct val="90000"/>
            </a:lnSpc>
            <a:spcBef>
              <a:spcPct val="0"/>
            </a:spcBef>
            <a:spcAft>
              <a:spcPct val="35000"/>
            </a:spcAft>
            <a:buNone/>
          </a:pPr>
          <a:endParaRPr lang="en-US" sz="2400" b="1" kern="1200" dirty="0"/>
        </a:p>
      </dsp:txBody>
      <dsp:txXfrm>
        <a:off x="142279" y="142279"/>
        <a:ext cx="7945042" cy="45731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r>
            <a:rPr lang="ar-SA" sz="3200" kern="1200" dirty="0"/>
            <a:t>في هذه الحالة يقوم المالك بإيداع رأس المال في خزينة المنشأة أو بالبنك أو يقوم بإيداع جزء من رأس المال بالخزينة والآخر بالبنك.</a:t>
          </a:r>
          <a:endParaRPr lang="ar-EG" sz="3200" kern="1200" dirty="0"/>
        </a:p>
        <a:p>
          <a:pPr marL="0" lvl="0" indent="0" algn="just" defTabSz="1422400" rtl="1">
            <a:lnSpc>
              <a:spcPct val="90000"/>
            </a:lnSpc>
            <a:spcBef>
              <a:spcPct val="0"/>
            </a:spcBef>
            <a:spcAft>
              <a:spcPct val="35000"/>
            </a:spcAft>
            <a:buNone/>
          </a:pPr>
          <a:r>
            <a:rPr lang="ar-SA" sz="3200" b="1" kern="1200" dirty="0">
              <a:solidFill>
                <a:srgbClr val="FFFF00"/>
              </a:solidFill>
            </a:rPr>
            <a:t>مثال(1):</a:t>
          </a:r>
          <a:endParaRPr lang="en-US" sz="3200" kern="1200" dirty="0">
            <a:solidFill>
              <a:srgbClr val="FFFF00"/>
            </a:solidFill>
          </a:endParaRPr>
        </a:p>
        <a:p>
          <a:pPr marL="0" lvl="0" indent="0" algn="just" defTabSz="1422400" rtl="1">
            <a:lnSpc>
              <a:spcPct val="90000"/>
            </a:lnSpc>
            <a:spcBef>
              <a:spcPct val="0"/>
            </a:spcBef>
            <a:spcAft>
              <a:spcPct val="35000"/>
            </a:spcAft>
            <a:buNone/>
          </a:pPr>
          <a:r>
            <a:rPr lang="ar-SA" sz="3200" kern="1200" dirty="0"/>
            <a:t>في</a:t>
          </a:r>
          <a:r>
            <a:rPr lang="ar-EG" sz="3200" kern="1200" dirty="0"/>
            <a:t> </a:t>
          </a:r>
          <a:r>
            <a:rPr lang="ar-SA" sz="3200" kern="1200" dirty="0"/>
            <a:t>2016</a:t>
          </a:r>
          <a:r>
            <a:rPr lang="ar-EG" sz="3200" kern="1200" dirty="0"/>
            <a:t>/1/1 ق</a:t>
          </a:r>
          <a:r>
            <a:rPr lang="ar-SA" sz="3200" kern="1200" dirty="0"/>
            <a:t>ام يس بتكوين منشأة جديدة برأس مال قدره 600</a:t>
          </a:r>
          <a:r>
            <a:rPr lang="ar-EG" sz="3200" kern="1200" dirty="0"/>
            <a:t>,</a:t>
          </a:r>
          <a:r>
            <a:rPr lang="ar-SA" sz="3200" kern="1200" dirty="0"/>
            <a:t>000 جنيه، أودع ربعه في خزينة المنشأة، وقام بفتح حساب جاري باسم المنشأة لدى بنك مصر بالباقي. </a:t>
          </a:r>
          <a:endParaRPr lang="ar-EG" sz="3200" kern="1200" dirty="0"/>
        </a:p>
        <a:p>
          <a:pPr marL="0" lvl="0" indent="0" algn="just" defTabSz="1422400" rtl="1">
            <a:lnSpc>
              <a:spcPct val="90000"/>
            </a:lnSpc>
            <a:spcBef>
              <a:spcPct val="0"/>
            </a:spcBef>
            <a:spcAft>
              <a:spcPct val="35000"/>
            </a:spcAft>
            <a:buNone/>
          </a:pPr>
          <a:endParaRPr lang="ar-EG" sz="1800" kern="1200" dirty="0"/>
        </a:p>
        <a:p>
          <a:pPr marL="0" lvl="0" indent="0" algn="just" defTabSz="1422400" rtl="1">
            <a:lnSpc>
              <a:spcPct val="90000"/>
            </a:lnSpc>
            <a:spcBef>
              <a:spcPct val="0"/>
            </a:spcBef>
            <a:spcAft>
              <a:spcPct val="35000"/>
            </a:spcAft>
            <a:buNone/>
          </a:pPr>
          <a:r>
            <a:rPr lang="ar-SA" sz="3200" kern="1200" dirty="0"/>
            <a:t>في هذه الحالة يكون قيد اليومية:</a:t>
          </a:r>
          <a:endParaRPr lang="ar-EG"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en-US" sz="3200" kern="1200" dirty="0"/>
        </a:p>
      </dsp:txBody>
      <dsp:txXfrm>
        <a:off x="142279" y="142279"/>
        <a:ext cx="7945042" cy="45731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42279" y="142279"/>
        <a:ext cx="7945042" cy="45731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r>
            <a:rPr lang="ar-SA" sz="3200" kern="1200" dirty="0"/>
            <a:t>يقوم المالك بتقديم مجموعة من الأصول العينية كالأراضي والمباني والسيارات... الخ كرأسمال للمنشأة، ويتم تسجيل هذه الأصول العينية بالدفاتر المحاسبية على أساس قيمتها العادلة وقت تكوين المنشأة. </a:t>
          </a:r>
          <a:endParaRPr lang="ar-EG" sz="3200" kern="1200" dirty="0"/>
        </a:p>
        <a:p>
          <a:pPr marL="0" lvl="0" indent="0" algn="just" defTabSz="1422400" rtl="1">
            <a:lnSpc>
              <a:spcPct val="90000"/>
            </a:lnSpc>
            <a:spcBef>
              <a:spcPct val="0"/>
            </a:spcBef>
            <a:spcAft>
              <a:spcPct val="35000"/>
            </a:spcAft>
            <a:buNone/>
          </a:pPr>
          <a:r>
            <a:rPr lang="ar-SA" sz="3200" b="1" kern="1200" dirty="0">
              <a:solidFill>
                <a:srgbClr val="FFFF00"/>
              </a:solidFill>
            </a:rPr>
            <a:t>مثال (2):</a:t>
          </a:r>
          <a:endParaRPr lang="en-US" sz="3200" kern="1200" dirty="0">
            <a:solidFill>
              <a:srgbClr val="FFFF00"/>
            </a:solidFill>
          </a:endParaRPr>
        </a:p>
        <a:p>
          <a:pPr marL="0" lvl="0" indent="0" algn="just" defTabSz="1422400" rtl="1">
            <a:lnSpc>
              <a:spcPct val="90000"/>
            </a:lnSpc>
            <a:spcBef>
              <a:spcPct val="0"/>
            </a:spcBef>
            <a:spcAft>
              <a:spcPct val="35000"/>
            </a:spcAft>
            <a:buNone/>
          </a:pPr>
          <a:r>
            <a:rPr lang="ar-SA" sz="3200" kern="1200" dirty="0"/>
            <a:t>في </a:t>
          </a:r>
          <a:r>
            <a:rPr lang="ar-EG" sz="3200" kern="1200" dirty="0"/>
            <a:t>2016/2/1</a:t>
          </a:r>
          <a:r>
            <a:rPr lang="ar-SA" sz="3200" kern="1200" dirty="0"/>
            <a:t> بدأ يونس أعماله التجارية برأس مال قدره 800</a:t>
          </a:r>
          <a:r>
            <a:rPr lang="ar-EG" sz="3200" kern="1200" dirty="0"/>
            <a:t>,</a:t>
          </a:r>
          <a:r>
            <a:rPr lang="ar-SA" sz="3200" kern="1200" dirty="0"/>
            <a:t>000 جنيه، وقد قام بتقديم الأصول التالية: عقار 350</a:t>
          </a:r>
          <a:r>
            <a:rPr lang="ar-EG" sz="3200" kern="1200" dirty="0"/>
            <a:t>,</a:t>
          </a:r>
          <a:r>
            <a:rPr lang="ar-SA" sz="3200" kern="1200" dirty="0"/>
            <a:t>000 جنيه، سيارات 150</a:t>
          </a:r>
          <a:r>
            <a:rPr lang="ar-EG" sz="3200" kern="1200" dirty="0"/>
            <a:t>,</a:t>
          </a:r>
          <a:r>
            <a:rPr lang="ar-SA" sz="3200" kern="1200" dirty="0"/>
            <a:t>000 جنيه، أثاث 50</a:t>
          </a:r>
          <a:r>
            <a:rPr lang="ar-EG" sz="3200" kern="1200" dirty="0"/>
            <a:t>,</a:t>
          </a:r>
          <a:r>
            <a:rPr lang="ar-SA" sz="3200" kern="1200" dirty="0"/>
            <a:t>000 جنيه، والباقي نقدية أودعت خزينة المنشأة. </a:t>
          </a:r>
          <a:endParaRPr lang="en-US" sz="3200" kern="1200" dirty="0"/>
        </a:p>
        <a:p>
          <a:pPr marL="0" lvl="0" indent="0" algn="just" defTabSz="1422400" rtl="1">
            <a:lnSpc>
              <a:spcPct val="90000"/>
            </a:lnSpc>
            <a:spcBef>
              <a:spcPct val="0"/>
            </a:spcBef>
            <a:spcAft>
              <a:spcPct val="35000"/>
            </a:spcAft>
            <a:buNone/>
          </a:pPr>
          <a:r>
            <a:rPr lang="ar-SA" sz="3200" kern="1200" dirty="0">
              <a:solidFill>
                <a:srgbClr val="FFFF00"/>
              </a:solidFill>
            </a:rPr>
            <a:t>في هذه الحالة يكون قيد اليومية: </a:t>
          </a:r>
          <a:endParaRPr lang="ar-EG" sz="3200" kern="1200" dirty="0">
            <a:solidFill>
              <a:srgbClr val="FFFF00"/>
            </a:solidFill>
          </a:endParaRPr>
        </a:p>
        <a:p>
          <a:pPr marL="0" lvl="0" indent="0" algn="just" defTabSz="1422400" rtl="1">
            <a:lnSpc>
              <a:spcPct val="90000"/>
            </a:lnSpc>
            <a:spcBef>
              <a:spcPct val="0"/>
            </a:spcBef>
            <a:spcAft>
              <a:spcPct val="35000"/>
            </a:spcAft>
            <a:buNone/>
          </a:pPr>
          <a:endParaRPr lang="en-US" sz="3200" kern="1200" dirty="0"/>
        </a:p>
        <a:p>
          <a:pPr marL="0" lvl="0" indent="0" algn="just" defTabSz="1422400" rtl="1">
            <a:lnSpc>
              <a:spcPct val="90000"/>
            </a:lnSpc>
            <a:spcBef>
              <a:spcPct val="0"/>
            </a:spcBef>
            <a:spcAft>
              <a:spcPct val="35000"/>
            </a:spcAft>
            <a:buNone/>
          </a:pPr>
          <a:endParaRPr lang="en-US" sz="3200" kern="1200" dirty="0"/>
        </a:p>
      </dsp:txBody>
      <dsp:txXfrm>
        <a:off x="142279" y="142279"/>
        <a:ext cx="7945042" cy="45731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2400" kern="1200" dirty="0">
            <a:cs typeface="+mn-cs"/>
          </a:endParaRPr>
        </a:p>
        <a:p>
          <a:pPr marL="0" lvl="0" indent="0" algn="r" defTabSz="1422400" rtl="1">
            <a:lnSpc>
              <a:spcPct val="90000"/>
            </a:lnSpc>
            <a:spcBef>
              <a:spcPct val="0"/>
            </a:spcBef>
            <a:spcAft>
              <a:spcPct val="35000"/>
            </a:spcAft>
            <a:buNone/>
          </a:pPr>
          <a:endParaRPr lang="ar-EG" sz="2400" kern="1200" dirty="0">
            <a:cs typeface="+mn-cs"/>
          </a:endParaRPr>
        </a:p>
        <a:p>
          <a:pPr marL="0" lvl="0" indent="0" algn="just" defTabSz="1422400" rtl="1">
            <a:lnSpc>
              <a:spcPct val="90000"/>
            </a:lnSpc>
            <a:spcBef>
              <a:spcPct val="0"/>
            </a:spcBef>
            <a:spcAft>
              <a:spcPct val="35000"/>
            </a:spcAft>
            <a:buNone/>
          </a:pPr>
          <a:r>
            <a:rPr lang="ar-SA" sz="2800" kern="1200" dirty="0">
              <a:cs typeface="+mn-cs"/>
            </a:rPr>
            <a:t>في هذه الحالة يتم تكوين رأس المال بتقديم أصول وخصوم منشأة سابقة، وبالتالي فإن أصول وخصوم هذه المنشأة تنتقل بالكامل إلى المنشأة الجديدة. </a:t>
          </a:r>
          <a:endParaRPr lang="en-US" sz="2800" kern="1200" dirty="0"/>
        </a:p>
      </dsp:txBody>
      <dsp:txXfrm>
        <a:off x="142279" y="142279"/>
        <a:ext cx="7945042" cy="45731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endParaRPr lang="ar-EG" sz="3200" kern="1200" dirty="0">
            <a:cs typeface="+mn-cs"/>
          </a:endParaRPr>
        </a:p>
        <a:p>
          <a:pPr marL="0" lvl="0" indent="0" algn="just" defTabSz="1422400" rtl="1">
            <a:lnSpc>
              <a:spcPct val="90000"/>
            </a:lnSpc>
            <a:spcBef>
              <a:spcPct val="0"/>
            </a:spcBef>
            <a:spcAft>
              <a:spcPct val="35000"/>
            </a:spcAft>
            <a:buNone/>
          </a:pPr>
          <a:r>
            <a:rPr lang="ar-SA" sz="3200" b="1" kern="1200" dirty="0">
              <a:solidFill>
                <a:srgbClr val="FFFF00"/>
              </a:solidFill>
              <a:cs typeface="+mn-cs"/>
            </a:rPr>
            <a:t>مثال (3):</a:t>
          </a:r>
          <a:endParaRPr lang="en-US" sz="3200" kern="1200" dirty="0">
            <a:solidFill>
              <a:srgbClr val="FFFF00"/>
            </a:solidFill>
            <a:cs typeface="+mn-cs"/>
          </a:endParaRPr>
        </a:p>
        <a:p>
          <a:pPr marL="0" lvl="0" indent="0" algn="just" defTabSz="1422400" rtl="1">
            <a:lnSpc>
              <a:spcPct val="90000"/>
            </a:lnSpc>
            <a:spcBef>
              <a:spcPct val="0"/>
            </a:spcBef>
            <a:spcAft>
              <a:spcPct val="35000"/>
            </a:spcAft>
            <a:buNone/>
          </a:pPr>
          <a:r>
            <a:rPr lang="ar-SA" sz="2800" kern="1200" dirty="0">
              <a:cs typeface="+mn-cs"/>
            </a:rPr>
            <a:t>في </a:t>
          </a:r>
          <a:r>
            <a:rPr lang="ar-EG" sz="2800" kern="1200" dirty="0">
              <a:cs typeface="+mn-cs"/>
            </a:rPr>
            <a:t>3/1 </a:t>
          </a:r>
          <a:r>
            <a:rPr lang="ar-SA" sz="2800" kern="1200" dirty="0">
              <a:cs typeface="+mn-cs"/>
            </a:rPr>
            <a:t>قام </a:t>
          </a:r>
          <a:r>
            <a:rPr lang="ar-EG" sz="2800" kern="1200" dirty="0">
              <a:cs typeface="+mn-cs"/>
            </a:rPr>
            <a:t>مالك</a:t>
          </a:r>
          <a:r>
            <a:rPr lang="ar-SA" sz="2800" kern="1200" dirty="0">
              <a:cs typeface="+mn-cs"/>
            </a:rPr>
            <a:t> بتكوين منشأة جديدة برأس مال يبلغ 600</a:t>
          </a:r>
          <a:r>
            <a:rPr lang="ar-EG" sz="2800" kern="1200" dirty="0">
              <a:cs typeface="+mn-cs"/>
            </a:rPr>
            <a:t>,</a:t>
          </a:r>
          <a:r>
            <a:rPr lang="ar-SA" sz="2800" kern="1200" dirty="0">
              <a:cs typeface="+mn-cs"/>
            </a:rPr>
            <a:t>000 جنيه، وقد قام بشراء منشأة عمر والتي تتمثل أصولها وخصومها في العناصر التالية:</a:t>
          </a:r>
          <a:endParaRPr lang="en-US" sz="2800" kern="1200" dirty="0">
            <a:cs typeface="+mn-cs"/>
          </a:endParaRPr>
        </a:p>
        <a:p>
          <a:pPr marL="0" lvl="0" indent="0" algn="just" defTabSz="1422400" rtl="1">
            <a:lnSpc>
              <a:spcPct val="90000"/>
            </a:lnSpc>
            <a:spcBef>
              <a:spcPct val="0"/>
            </a:spcBef>
            <a:spcAft>
              <a:spcPct val="35000"/>
            </a:spcAft>
            <a:buNone/>
          </a:pPr>
          <a:r>
            <a:rPr lang="ar-SA" sz="2800" kern="1200" dirty="0">
              <a:cs typeface="+mn-cs"/>
            </a:rPr>
            <a:t>90</a:t>
          </a:r>
          <a:r>
            <a:rPr lang="ar-EG" sz="2800" kern="1200" dirty="0">
              <a:cs typeface="+mn-cs"/>
            </a:rPr>
            <a:t>,</a:t>
          </a:r>
          <a:r>
            <a:rPr lang="ar-SA" sz="2800" kern="1200" dirty="0">
              <a:cs typeface="+mn-cs"/>
            </a:rPr>
            <a:t>000 جنيه مباني، 210</a:t>
          </a:r>
          <a:r>
            <a:rPr lang="ar-EG" sz="2800" kern="1200" dirty="0">
              <a:cs typeface="+mn-cs"/>
            </a:rPr>
            <a:t>,</a:t>
          </a:r>
          <a:r>
            <a:rPr lang="ar-SA" sz="2800" kern="1200" dirty="0">
              <a:cs typeface="+mn-cs"/>
            </a:rPr>
            <a:t>000 جنيه أراضي، 60</a:t>
          </a:r>
          <a:r>
            <a:rPr lang="ar-EG" sz="2800" kern="1200" dirty="0">
              <a:cs typeface="+mn-cs"/>
            </a:rPr>
            <a:t>,</a:t>
          </a:r>
          <a:r>
            <a:rPr lang="ar-SA" sz="2800" kern="1200" dirty="0">
              <a:cs typeface="+mn-cs"/>
            </a:rPr>
            <a:t>000 جنيه سيارات، 120</a:t>
          </a:r>
          <a:r>
            <a:rPr lang="ar-EG" sz="2800" kern="1200" dirty="0">
              <a:cs typeface="+mn-cs"/>
            </a:rPr>
            <a:t>,</a:t>
          </a:r>
          <a:r>
            <a:rPr lang="ar-SA" sz="2800" kern="1200" dirty="0">
              <a:cs typeface="+mn-cs"/>
            </a:rPr>
            <a:t>000 جنيه بضاعة، 60</a:t>
          </a:r>
          <a:r>
            <a:rPr lang="ar-EG" sz="2800" kern="1200" dirty="0">
              <a:cs typeface="+mn-cs"/>
            </a:rPr>
            <a:t>,</a:t>
          </a:r>
          <a:r>
            <a:rPr lang="ar-SA" sz="2800" kern="1200" dirty="0">
              <a:cs typeface="+mn-cs"/>
            </a:rPr>
            <a:t>000 نقدية بالخزينة، 60</a:t>
          </a:r>
          <a:r>
            <a:rPr lang="ar-EG" sz="2800" kern="1200" dirty="0">
              <a:cs typeface="+mn-cs"/>
            </a:rPr>
            <a:t>,</a:t>
          </a:r>
          <a:r>
            <a:rPr lang="ar-SA" sz="2800" kern="1200" dirty="0">
              <a:cs typeface="+mn-cs"/>
            </a:rPr>
            <a:t>000 دائنون. وقد اتفق الطرفان على أن تنتقل كافة الأصول والالتزامات إلى منشأة مالك مقابل 450</a:t>
          </a:r>
          <a:r>
            <a:rPr lang="ar-EG" sz="2800" kern="1200" dirty="0">
              <a:cs typeface="+mn-cs"/>
            </a:rPr>
            <a:t>,</a:t>
          </a:r>
          <a:r>
            <a:rPr lang="ar-SA" sz="2800" kern="1200" dirty="0">
              <a:cs typeface="+mn-cs"/>
            </a:rPr>
            <a:t>000 جنيه، وقد قام عمر بسداد باقي رأس المال عن طريق فتح حساب جاري باسم المنشأة لدى بنك مصر. </a:t>
          </a:r>
          <a:endParaRPr lang="ar-EG" sz="2800" kern="1200" dirty="0">
            <a:cs typeface="+mn-cs"/>
          </a:endParaRPr>
        </a:p>
        <a:p>
          <a:pPr marL="0" lvl="0" indent="0" algn="just" defTabSz="1422400" rtl="1">
            <a:lnSpc>
              <a:spcPct val="90000"/>
            </a:lnSpc>
            <a:spcBef>
              <a:spcPct val="0"/>
            </a:spcBef>
            <a:spcAft>
              <a:spcPct val="35000"/>
            </a:spcAft>
            <a:buNone/>
          </a:pPr>
          <a:r>
            <a:rPr lang="ar-SA" sz="2800" b="1" kern="1200" dirty="0">
              <a:solidFill>
                <a:srgbClr val="FFFF00"/>
              </a:solidFill>
            </a:rPr>
            <a:t>في هذه الحالة يكون قيد اليومية: </a:t>
          </a:r>
          <a:endParaRPr lang="en-US" sz="2800" b="1" kern="1200" dirty="0">
            <a:solidFill>
              <a:srgbClr val="FFFF00"/>
            </a:solidFill>
            <a:cs typeface="+mn-cs"/>
          </a:endParaRPr>
        </a:p>
        <a:p>
          <a:pPr marL="0" lvl="0" indent="0" algn="just" defTabSz="1422400" rtl="1">
            <a:lnSpc>
              <a:spcPct val="90000"/>
            </a:lnSpc>
            <a:spcBef>
              <a:spcPct val="0"/>
            </a:spcBef>
            <a:spcAft>
              <a:spcPct val="35000"/>
            </a:spcAft>
            <a:buNone/>
          </a:pPr>
          <a:endParaRPr lang="en-US" sz="3200" kern="1200" dirty="0">
            <a:cs typeface="+mn-cs"/>
          </a:endParaRPr>
        </a:p>
      </dsp:txBody>
      <dsp:txXfrm>
        <a:off x="142279" y="142279"/>
        <a:ext cx="7945042" cy="45731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5133988"/>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50369" y="150369"/>
        <a:ext cx="7928862" cy="483325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FE7F04F-5084-46A4-9108-39284E94F3CE}" type="slidenum">
              <a:rPr lang="en-US"/>
              <a:pPr/>
              <a:t>‹#›</a:t>
            </a:fld>
            <a:endParaRPr lang="en-US"/>
          </a:p>
        </p:txBody>
      </p:sp>
    </p:spTree>
    <p:extLst>
      <p:ext uri="{BB962C8B-B14F-4D97-AF65-F5344CB8AC3E}">
        <p14:creationId xmlns:p14="http://schemas.microsoft.com/office/powerpoint/2010/main" val="4081078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GB">
              <a:latin typeface="Arial" pitchFamily="34" charset="0"/>
            </a:endParaRPr>
          </a:p>
        </p:txBody>
      </p:sp>
      <p:sp>
        <p:nvSpPr>
          <p:cNvPr id="1259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95312C3-AA1A-4544-9A5D-7809155B08E5}"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r>
              <a:rPr lang="en-US"/>
              <a:t>Copyright ©2014 Pearson Education</a:t>
            </a:r>
          </a:p>
        </p:txBody>
      </p:sp>
      <p:sp>
        <p:nvSpPr>
          <p:cNvPr id="5" name="Slide Number Placeholder 22"/>
          <p:cNvSpPr>
            <a:spLocks noGrp="1"/>
          </p:cNvSpPr>
          <p:nvPr>
            <p:ph type="sldNum" sz="quarter" idx="11"/>
          </p:nvPr>
        </p:nvSpPr>
        <p:spPr/>
        <p:txBody>
          <a:bodyPr/>
          <a:lstStyle>
            <a:lvl1pPr>
              <a:defRPr/>
            </a:lvl1pPr>
          </a:lstStyle>
          <a:p>
            <a:fld id="{6C222347-96BA-47C5-8C7A-1CC6D7B4DE7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0ACA245-E73C-4C33-94A7-7B57C3904A8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451EB2E-2AD3-45B5-86C1-F45FACBE7E4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704EE35-A144-43E6-92D3-F17DB4840FA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32037407-049D-4C07-864C-95C0C2C7488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Footer Placeholder 6"/>
          <p:cNvSpPr>
            <a:spLocks noGrp="1"/>
          </p:cNvSpPr>
          <p:nvPr>
            <p:ph type="ftr" sz="quarter" idx="10"/>
          </p:nvPr>
        </p:nvSpPr>
        <p:spPr/>
        <p:txBody>
          <a:bodyPr/>
          <a:lstStyle>
            <a:lvl1pPr>
              <a:defRPr/>
            </a:lvl1pPr>
          </a:lstStyle>
          <a:p>
            <a:r>
              <a:rPr lang="en-US"/>
              <a:t>Copyright ©2014 Pearson Education</a:t>
            </a:r>
          </a:p>
        </p:txBody>
      </p:sp>
      <p:sp>
        <p:nvSpPr>
          <p:cNvPr id="8" name="Slide Number Placeholder 7"/>
          <p:cNvSpPr>
            <a:spLocks noGrp="1"/>
          </p:cNvSpPr>
          <p:nvPr>
            <p:ph type="sldNum" sz="quarter" idx="11"/>
          </p:nvPr>
        </p:nvSpPr>
        <p:spPr/>
        <p:txBody>
          <a:bodyPr/>
          <a:lstStyle>
            <a:lvl1pPr>
              <a:defRPr/>
            </a:lvl1pPr>
          </a:lstStyle>
          <a:p>
            <a:fld id="{725A29A3-ACBB-4221-9043-00861EFBC45E}"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Footer Placeholder 2"/>
          <p:cNvSpPr>
            <a:spLocks noGrp="1"/>
          </p:cNvSpPr>
          <p:nvPr>
            <p:ph type="ftr" sz="quarter" idx="10"/>
          </p:nvPr>
        </p:nvSpPr>
        <p:spPr/>
        <p:txBody>
          <a:bodyPr/>
          <a:lstStyle>
            <a:lvl1pPr>
              <a:defRPr/>
            </a:lvl1pPr>
          </a:lstStyle>
          <a:p>
            <a:r>
              <a:rPr lang="en-US"/>
              <a:t>Copyright ©2014 Pearson Education</a:t>
            </a:r>
          </a:p>
        </p:txBody>
      </p:sp>
      <p:sp>
        <p:nvSpPr>
          <p:cNvPr id="4" name="Slide Number Placeholder 3"/>
          <p:cNvSpPr>
            <a:spLocks noGrp="1"/>
          </p:cNvSpPr>
          <p:nvPr>
            <p:ph type="sldNum" sz="quarter" idx="11"/>
          </p:nvPr>
        </p:nvSpPr>
        <p:spPr/>
        <p:txBody>
          <a:bodyPr/>
          <a:lstStyle>
            <a:lvl1pPr>
              <a:defRPr/>
            </a:lvl1pPr>
          </a:lstStyle>
          <a:p>
            <a:fld id="{3BD0E200-4591-404E-84A6-AD967072C4F3}"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Copyright ©2014 Pearson Education</a:t>
            </a:r>
          </a:p>
        </p:txBody>
      </p:sp>
      <p:sp>
        <p:nvSpPr>
          <p:cNvPr id="3" name="Slide Number Placeholder 2"/>
          <p:cNvSpPr>
            <a:spLocks noGrp="1"/>
          </p:cNvSpPr>
          <p:nvPr>
            <p:ph type="sldNum" sz="quarter" idx="11"/>
          </p:nvPr>
        </p:nvSpPr>
        <p:spPr/>
        <p:txBody>
          <a:bodyPr/>
          <a:lstStyle>
            <a:lvl1pPr>
              <a:defRPr/>
            </a:lvl1pPr>
          </a:lstStyle>
          <a:p>
            <a:fld id="{383FE65D-E960-45BD-8B87-5F99C00F43C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589E5846-04D0-48DC-AA75-F410D064F88B}"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DF5EC178-6AED-42AA-B060-31F298535CF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5028F223-4777-4DE4-893D-2351CAB397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Footer Placeholder 2"/>
          <p:cNvSpPr>
            <a:spLocks noGrp="1"/>
          </p:cNvSpPr>
          <p:nvPr>
            <p:ph type="ftr" sz="quarter" idx="10"/>
          </p:nvPr>
        </p:nvSpPr>
        <p:spPr/>
        <p:txBody>
          <a:bodyPr/>
          <a:lstStyle>
            <a:lvl1pPr>
              <a:defRPr/>
            </a:lvl1pPr>
          </a:lstStyle>
          <a:p>
            <a:r>
              <a:rPr lang="en-US"/>
              <a:t>Copyright ©2014 Pearson Education</a:t>
            </a:r>
          </a:p>
        </p:txBody>
      </p:sp>
      <p:sp>
        <p:nvSpPr>
          <p:cNvPr id="5" name="Slide Number Placeholder 22"/>
          <p:cNvSpPr>
            <a:spLocks noGrp="1"/>
          </p:cNvSpPr>
          <p:nvPr>
            <p:ph type="sldNum" sz="quarter" idx="11"/>
          </p:nvPr>
        </p:nvSpPr>
        <p:spPr/>
        <p:txBody>
          <a:bodyPr/>
          <a:lstStyle>
            <a:lvl1pPr>
              <a:defRPr/>
            </a:lvl1pPr>
          </a:lstStyle>
          <a:p>
            <a:fld id="{C1EF097E-50D0-4F73-930C-0C7F55D1513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5430838"/>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1143000"/>
            <a:ext cx="6019800" cy="5430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24F17DE8-5D47-4BC7-B653-C57401F28B7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2"/>
          <p:cNvSpPr>
            <a:spLocks noGrp="1"/>
          </p:cNvSpPr>
          <p:nvPr>
            <p:ph type="ftr" sz="quarter" idx="10"/>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1"/>
          </p:nvPr>
        </p:nvSpPr>
        <p:spPr/>
        <p:txBody>
          <a:bodyPr/>
          <a:lstStyle>
            <a:lvl1pPr>
              <a:defRPr/>
            </a:lvl1pPr>
          </a:lstStyle>
          <a:p>
            <a:fld id="{19A2521D-82C9-46FF-BACB-3C576B4ECEC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2"/>
          <p:cNvSpPr>
            <a:spLocks noGrp="1"/>
          </p:cNvSpPr>
          <p:nvPr>
            <p:ph type="ftr" sz="quarter" idx="10"/>
          </p:nvPr>
        </p:nvSpPr>
        <p:spPr/>
        <p:txBody>
          <a:bodyPr/>
          <a:lstStyle>
            <a:lvl1pPr>
              <a:defRPr/>
            </a:lvl1pPr>
          </a:lstStyle>
          <a:p>
            <a:r>
              <a:rPr lang="en-US"/>
              <a:t>Copyright ©2014 Pearson Education</a:t>
            </a:r>
          </a:p>
        </p:txBody>
      </p:sp>
      <p:sp>
        <p:nvSpPr>
          <p:cNvPr id="8" name="Slide Number Placeholder 22"/>
          <p:cNvSpPr>
            <a:spLocks noGrp="1"/>
          </p:cNvSpPr>
          <p:nvPr>
            <p:ph type="sldNum" sz="quarter" idx="11"/>
          </p:nvPr>
        </p:nvSpPr>
        <p:spPr/>
        <p:txBody>
          <a:bodyPr/>
          <a:lstStyle>
            <a:lvl1pPr>
              <a:defRPr/>
            </a:lvl1pPr>
          </a:lstStyle>
          <a:p>
            <a:fld id="{DF3EFCE2-1733-4DDE-86CE-0EACA0D282D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Copyright ©2014 Pearson Education</a:t>
            </a:r>
          </a:p>
        </p:txBody>
      </p:sp>
      <p:sp>
        <p:nvSpPr>
          <p:cNvPr id="4" name="Slide Number Placeholder 22"/>
          <p:cNvSpPr>
            <a:spLocks noGrp="1"/>
          </p:cNvSpPr>
          <p:nvPr>
            <p:ph type="sldNum" sz="quarter" idx="11"/>
          </p:nvPr>
        </p:nvSpPr>
        <p:spPr/>
        <p:txBody>
          <a:bodyPr/>
          <a:lstStyle>
            <a:lvl1pPr>
              <a:defRPr/>
            </a:lvl1pPr>
          </a:lstStyle>
          <a:p>
            <a:fld id="{A5F013AE-36B7-4666-AD8B-7A223965564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dirty="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r>
              <a:rPr lang="en-US"/>
              <a:t>Copyright ©2014 Pearson Education</a:t>
            </a:r>
          </a:p>
        </p:txBody>
      </p:sp>
      <p:sp>
        <p:nvSpPr>
          <p:cNvPr id="7" name="Slide Number Placeholder 22"/>
          <p:cNvSpPr>
            <a:spLocks noGrp="1"/>
          </p:cNvSpPr>
          <p:nvPr>
            <p:ph type="sldNum" sz="quarter" idx="12"/>
          </p:nvPr>
        </p:nvSpPr>
        <p:spPr/>
        <p:txBody>
          <a:bodyPr/>
          <a:lstStyle>
            <a:lvl1pPr>
              <a:defRPr/>
            </a:lvl1pPr>
          </a:lstStyle>
          <a:p>
            <a:fld id="{B9B61166-B480-4F29-8287-642F983F98D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r>
              <a:rPr lang="en-US"/>
              <a:t>Copyright ©2014 Pearson Education</a:t>
            </a:r>
          </a:p>
        </p:txBody>
      </p:sp>
      <p:sp>
        <p:nvSpPr>
          <p:cNvPr id="7" name="Slide Number Placeholder 22"/>
          <p:cNvSpPr>
            <a:spLocks noGrp="1"/>
          </p:cNvSpPr>
          <p:nvPr>
            <p:ph type="sldNum" sz="quarter" idx="12"/>
          </p:nvPr>
        </p:nvSpPr>
        <p:spPr/>
        <p:txBody>
          <a:bodyPr/>
          <a:lstStyle>
            <a:lvl1pPr>
              <a:defRPr/>
            </a:lvl1pPr>
          </a:lstStyle>
          <a:p>
            <a:fld id="{B723AF99-1F54-40D8-96B6-7B2C5BCAA6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2"/>
          </p:nvPr>
        </p:nvSpPr>
        <p:spPr/>
        <p:txBody>
          <a:bodyPr/>
          <a:lstStyle>
            <a:lvl1pPr>
              <a:defRPr/>
            </a:lvl1pPr>
          </a:lstStyle>
          <a:p>
            <a:fld id="{6E2CA5A0-0F2E-468D-A60B-90D5E3B9128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2"/>
          </p:nvPr>
        </p:nvSpPr>
        <p:spPr/>
        <p:txBody>
          <a:bodyPr/>
          <a:lstStyle>
            <a:lvl1pPr>
              <a:defRPr/>
            </a:lvl1pPr>
          </a:lstStyle>
          <a:p>
            <a:fld id="{79CBD847-F4D8-404C-8FAE-B3533271D21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971800" y="6553200"/>
            <a:ext cx="3352800" cy="3048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r>
              <a:rPr lang="en-US"/>
              <a:t>Copyright ©2014 Pearson Education</a:t>
            </a:r>
          </a:p>
        </p:txBody>
      </p:sp>
      <p:sp>
        <p:nvSpPr>
          <p:cNvPr id="19" name="Slide Number Placeholder 22"/>
          <p:cNvSpPr>
            <a:spLocks noGrp="1"/>
          </p:cNvSpPr>
          <p:nvPr>
            <p:ph type="sldNum" sz="quarter" idx="4"/>
          </p:nvPr>
        </p:nvSpPr>
        <p:spPr>
          <a:xfrm>
            <a:off x="8153400" y="6492875"/>
            <a:ext cx="762000" cy="365125"/>
          </a:xfrm>
          <a:prstGeom prst="rect">
            <a:avLst/>
          </a:prstGeom>
        </p:spPr>
        <p:txBody>
          <a:bodyPr vert="horz" wrap="square" lIns="91440" tIns="45720" rIns="91440" bIns="45720" numCol="1" anchor="t" anchorCtr="0" compatLnSpc="1">
            <a:prstTxWarp prst="textNoShape">
              <a:avLst/>
            </a:prstTxWarp>
          </a:bodyPr>
          <a:lstStyle>
            <a:lvl1pPr>
              <a:defRPr sz="1000">
                <a:solidFill>
                  <a:schemeClr val="accent2"/>
                </a:solidFill>
              </a:defRPr>
            </a:lvl1pPr>
          </a:lstStyle>
          <a:p>
            <a:fld id="{0F6C3F16-8CC3-4923-96A9-1E7DAF60CB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43" r:id="rId1"/>
    <p:sldLayoutId id="2147484342" r:id="rId2"/>
    <p:sldLayoutId id="2147484341" r:id="rId3"/>
    <p:sldLayoutId id="2147484340" r:id="rId4"/>
    <p:sldLayoutId id="2147484339" r:id="rId5"/>
    <p:sldLayoutId id="2147484355" r:id="rId6"/>
    <p:sldLayoutId id="2147484356" r:id="rId7"/>
    <p:sldLayoutId id="2147484357" r:id="rId8"/>
    <p:sldLayoutId id="2147484358" r:id="rId9"/>
  </p:sldLayoutIdLst>
  <p:hf hdr="0" dt="0"/>
  <p:txStyles>
    <p:titleStyle>
      <a:lvl1pPr algn="l" rtl="0" eaLnBrk="0" fontAlgn="base" hangingPunct="0">
        <a:spcBef>
          <a:spcPct val="0"/>
        </a:spcBef>
        <a:spcAft>
          <a:spcPct val="0"/>
        </a:spcAft>
        <a:defRPr sz="4000" kern="12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S PGothic" pitchFamily="34" charset="-128"/>
          <a:cs typeface="ＭＳ Ｐゴシック" charset="0"/>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S PGothic" pitchFamily="34" charset="-128"/>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S PGothic" pitchFamily="34" charset="-128"/>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S PGothic" pitchFamily="34" charset="-128"/>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S PGothic" pitchFamily="34" charset="-128"/>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126991"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26992"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Footer Placeholder 2"/>
          <p:cNvSpPr>
            <a:spLocks noGrp="1"/>
          </p:cNvSpPr>
          <p:nvPr>
            <p:ph type="ftr" sz="quarter" idx="3"/>
          </p:nvPr>
        </p:nvSpPr>
        <p:spPr>
          <a:xfrm>
            <a:off x="2971800" y="6553200"/>
            <a:ext cx="3352800" cy="3048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r>
              <a:rPr lang="en-US"/>
              <a:t>Copyright ©2014 Pearson Education</a:t>
            </a:r>
          </a:p>
        </p:txBody>
      </p:sp>
      <p:sp>
        <p:nvSpPr>
          <p:cNvPr id="21" name="Slide Number Placeholder 22"/>
          <p:cNvSpPr>
            <a:spLocks noGrp="1"/>
          </p:cNvSpPr>
          <p:nvPr>
            <p:ph type="sldNum" sz="quarter" idx="4"/>
          </p:nvPr>
        </p:nvSpPr>
        <p:spPr>
          <a:xfrm>
            <a:off x="8153400" y="6492875"/>
            <a:ext cx="762000" cy="365125"/>
          </a:xfrm>
          <a:prstGeom prst="rect">
            <a:avLst/>
          </a:prstGeom>
        </p:spPr>
        <p:txBody>
          <a:bodyPr vert="horz" wrap="square" lIns="91440" tIns="45720" rIns="91440" bIns="45720" numCol="1" anchor="t" anchorCtr="0" compatLnSpc="1">
            <a:prstTxWarp prst="textNoShape">
              <a:avLst/>
            </a:prstTxWarp>
          </a:bodyPr>
          <a:lstStyle>
            <a:lvl1pPr>
              <a:defRPr sz="1000">
                <a:solidFill>
                  <a:srgbClr val="53548A"/>
                </a:solidFill>
              </a:defRPr>
            </a:lvl1pPr>
          </a:lstStyle>
          <a:p>
            <a:fld id="{2C7403D2-2797-43AE-A884-B3BC60312E9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ea typeface="MS PGothic" pitchFamily="34" charset="-128"/>
        </a:defRPr>
      </a:lvl2pPr>
      <a:lvl3pPr algn="l" rtl="0" eaLnBrk="0" fontAlgn="base" hangingPunct="0">
        <a:spcBef>
          <a:spcPct val="0"/>
        </a:spcBef>
        <a:spcAft>
          <a:spcPct val="0"/>
        </a:spcAft>
        <a:defRPr sz="4000">
          <a:solidFill>
            <a:schemeClr val="tx2"/>
          </a:solidFill>
          <a:latin typeface="Trebuchet MS" pitchFamily="34" charset="0"/>
          <a:ea typeface="MS PGothic" pitchFamily="34" charset="-128"/>
        </a:defRPr>
      </a:lvl3pPr>
      <a:lvl4pPr algn="l" rtl="0" eaLnBrk="0" fontAlgn="base" hangingPunct="0">
        <a:spcBef>
          <a:spcPct val="0"/>
        </a:spcBef>
        <a:spcAft>
          <a:spcPct val="0"/>
        </a:spcAft>
        <a:defRPr sz="4000">
          <a:solidFill>
            <a:schemeClr val="tx2"/>
          </a:solidFill>
          <a:latin typeface="Trebuchet MS" pitchFamily="34" charset="0"/>
          <a:ea typeface="MS PGothic" pitchFamily="34" charset="-128"/>
        </a:defRPr>
      </a:lvl4pPr>
      <a:lvl5pPr algn="l" rtl="0" eaLnBrk="0" fontAlgn="base" hangingPunct="0">
        <a:spcBef>
          <a:spcPct val="0"/>
        </a:spcBef>
        <a:spcAft>
          <a:spcPct val="0"/>
        </a:spcAft>
        <a:defRPr sz="4000">
          <a:solidFill>
            <a:schemeClr val="tx2"/>
          </a:solidFill>
          <a:latin typeface="Trebuchet MS" pitchFamily="34" charset="0"/>
          <a:ea typeface="MS PGothic" pitchFamily="34" charset="-128"/>
        </a:defRPr>
      </a:lvl5pPr>
      <a:lvl6pPr marL="457200" algn="l" rtl="0" eaLnBrk="0" fontAlgn="base" hangingPunct="0">
        <a:spcBef>
          <a:spcPct val="0"/>
        </a:spcBef>
        <a:spcAft>
          <a:spcPct val="0"/>
        </a:spcAft>
        <a:defRPr sz="4000">
          <a:solidFill>
            <a:schemeClr val="tx2"/>
          </a:solidFill>
          <a:latin typeface="Trebuchet MS" pitchFamily="34" charset="0"/>
          <a:ea typeface="MS PGothic" pitchFamily="34" charset="-128"/>
        </a:defRPr>
      </a:lvl6pPr>
      <a:lvl7pPr marL="914400" algn="l" rtl="0" eaLnBrk="0" fontAlgn="base" hangingPunct="0">
        <a:spcBef>
          <a:spcPct val="0"/>
        </a:spcBef>
        <a:spcAft>
          <a:spcPct val="0"/>
        </a:spcAft>
        <a:defRPr sz="4000">
          <a:solidFill>
            <a:schemeClr val="tx2"/>
          </a:solidFill>
          <a:latin typeface="Trebuchet MS" pitchFamily="34" charset="0"/>
          <a:ea typeface="MS PGothic" pitchFamily="34" charset="-128"/>
        </a:defRPr>
      </a:lvl7pPr>
      <a:lvl8pPr marL="1371600" algn="l" rtl="0" eaLnBrk="0" fontAlgn="base" hangingPunct="0">
        <a:spcBef>
          <a:spcPct val="0"/>
        </a:spcBef>
        <a:spcAft>
          <a:spcPct val="0"/>
        </a:spcAft>
        <a:defRPr sz="4000">
          <a:solidFill>
            <a:schemeClr val="tx2"/>
          </a:solidFill>
          <a:latin typeface="Trebuchet MS" pitchFamily="34" charset="0"/>
          <a:ea typeface="MS PGothic" pitchFamily="34" charset="-128"/>
        </a:defRPr>
      </a:lvl8pPr>
      <a:lvl9pPr marL="1828800" algn="l" rtl="0" eaLnBrk="0" fontAlgn="base" hangingPunct="0">
        <a:spcBef>
          <a:spcPct val="0"/>
        </a:spcBef>
        <a:spcAft>
          <a:spcPct val="0"/>
        </a:spcAft>
        <a:defRPr sz="4000">
          <a:solidFill>
            <a:schemeClr val="tx2"/>
          </a:solidFill>
          <a:latin typeface="Trebuchet MS" pitchFamily="34" charset="0"/>
          <a:ea typeface="MS PGothic" pitchFamily="34" charset="-128"/>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a:solidFill>
            <a:schemeClr val="accent2"/>
          </a:solidFill>
          <a:latin typeface="+mn-lt"/>
          <a:ea typeface="+mn-ea"/>
        </a:defRPr>
      </a:lvl2pPr>
      <a:lvl3pPr marL="922338" indent="-219075" algn="l" rtl="0" eaLnBrk="0" fontAlgn="base" hangingPunct="0">
        <a:spcBef>
          <a:spcPts val="300"/>
        </a:spcBef>
        <a:spcAft>
          <a:spcPct val="0"/>
        </a:spcAft>
        <a:buClr>
          <a:schemeClr val="accent1"/>
        </a:buClr>
        <a:buFont typeface="Wingdings 2" pitchFamily="18" charset="2"/>
        <a:buChar char=""/>
        <a:defRPr sz="2400">
          <a:solidFill>
            <a:schemeClr val="accent1"/>
          </a:solidFill>
          <a:latin typeface="+mn-lt"/>
          <a:ea typeface="+mn-ea"/>
        </a:defRPr>
      </a:lvl3pPr>
      <a:lvl4pPr marL="1179513" indent="-200025" algn="l" rtl="0" eaLnBrk="0" fontAlgn="base" hangingPunct="0">
        <a:spcBef>
          <a:spcPts val="300"/>
        </a:spcBef>
        <a:spcAft>
          <a:spcPct val="0"/>
        </a:spcAft>
        <a:buClr>
          <a:schemeClr val="accent1"/>
        </a:buClr>
        <a:buFont typeface="Wingdings 2" pitchFamily="18" charset="2"/>
        <a:buChar char=""/>
        <a:defRPr sz="2200">
          <a:solidFill>
            <a:schemeClr val="accent1"/>
          </a:solidFill>
          <a:latin typeface="+mn-lt"/>
          <a:ea typeface="+mn-ea"/>
        </a:defRPr>
      </a:lvl4pPr>
      <a:lvl5pPr marL="13890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5pPr>
      <a:lvl6pPr marL="18462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6pPr>
      <a:lvl7pPr marL="23034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7pPr>
      <a:lvl8pPr marL="27606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8pPr>
      <a:lvl9pPr marL="32178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Text Box 3"/>
          <p:cNvSpPr txBox="1">
            <a:spLocks noChangeArrowheads="1"/>
          </p:cNvSpPr>
          <p:nvPr/>
        </p:nvSpPr>
        <p:spPr bwMode="auto">
          <a:xfrm>
            <a:off x="381000" y="1905000"/>
            <a:ext cx="3886200" cy="3354765"/>
          </a:xfrm>
          <a:prstGeom prst="rect">
            <a:avLst/>
          </a:prstGeom>
          <a:noFill/>
          <a:ln w="9525">
            <a:noFill/>
            <a:miter lim="800000"/>
            <a:headEnd/>
            <a:tailEnd/>
          </a:ln>
          <a:effectLst/>
        </p:spPr>
        <p:txBody>
          <a:bodyPr wrap="square">
            <a:spAutoFit/>
          </a:bodyPr>
          <a:lstStyle/>
          <a:p>
            <a:pPr algn="ctr" rtl="1"/>
            <a:r>
              <a:rPr lang="ar-SA" sz="3600" b="1" dirty="0"/>
              <a:t>الفصل الثالث</a:t>
            </a:r>
            <a:r>
              <a:rPr lang="ar-EG" sz="3600" b="1" dirty="0"/>
              <a:t>:</a:t>
            </a:r>
            <a:endParaRPr lang="en-US" sz="3600" b="1" dirty="0"/>
          </a:p>
          <a:p>
            <a:pPr algn="ctr" rtl="1"/>
            <a:r>
              <a:rPr lang="ar-SA" sz="3600" b="1" dirty="0"/>
              <a:t>العمليات المتعلقة برأس المال</a:t>
            </a:r>
            <a:endParaRPr lang="en-US" sz="3600" b="1" dirty="0"/>
          </a:p>
          <a:p>
            <a:pPr algn="ctr" rtl="1"/>
            <a:r>
              <a:rPr lang="en-US" sz="3200" dirty="0"/>
              <a:t>)</a:t>
            </a:r>
            <a:r>
              <a:rPr lang="ar-EG" sz="3200" dirty="0"/>
              <a:t>محاضرة 6) </a:t>
            </a:r>
            <a:endParaRPr lang="en-US" sz="3200" dirty="0"/>
          </a:p>
          <a:p>
            <a:pPr algn="ctr" rtl="1">
              <a:spcBef>
                <a:spcPct val="50000"/>
              </a:spcBef>
            </a:pPr>
            <a:endParaRPr lang="en-GB" sz="4800" dirty="0"/>
          </a:p>
        </p:txBody>
      </p:sp>
      <p:pic>
        <p:nvPicPr>
          <p:cNvPr id="124932" name="Picture 4"/>
          <p:cNvPicPr>
            <a:picLocks noChangeAspect="1" noChangeArrowheads="1"/>
          </p:cNvPicPr>
          <p:nvPr/>
        </p:nvPicPr>
        <p:blipFill>
          <a:blip r:embed="rId3" cstate="print"/>
          <a:srcRect/>
          <a:stretch>
            <a:fillRect/>
          </a:stretch>
        </p:blipFill>
        <p:spPr bwMode="auto">
          <a:xfrm>
            <a:off x="4343400" y="457200"/>
            <a:ext cx="4724400" cy="6133634"/>
          </a:xfrm>
          <a:prstGeom prst="rect">
            <a:avLst/>
          </a:prstGeom>
          <a:noFill/>
          <a:ln w="9525">
            <a:noFill/>
            <a:miter lim="800000"/>
            <a:headEnd/>
            <a:tailEnd/>
          </a:ln>
        </p:spPr>
      </p:pic>
      <p:sp>
        <p:nvSpPr>
          <p:cNvPr id="5" name="Footer Placeholder 4"/>
          <p:cNvSpPr>
            <a:spLocks noGrp="1"/>
          </p:cNvSpPr>
          <p:nvPr>
            <p:ph type="ftr" sz="quarter" idx="10"/>
          </p:nvPr>
        </p:nvSpPr>
        <p:spPr/>
        <p:txBody>
          <a:bodyPr/>
          <a:lstStyle/>
          <a:p>
            <a:r>
              <a:rPr lang="en-US"/>
              <a:t>Copyright ©2014 Pearson Education</a:t>
            </a:r>
          </a:p>
        </p:txBody>
      </p:sp>
      <p:sp>
        <p:nvSpPr>
          <p:cNvPr id="6" name="Slide Number Placeholder 5"/>
          <p:cNvSpPr>
            <a:spLocks noGrp="1"/>
          </p:cNvSpPr>
          <p:nvPr>
            <p:ph type="sldNum" sz="quarter" idx="11"/>
          </p:nvPr>
        </p:nvSpPr>
        <p:spPr/>
        <p:txBody>
          <a:bodyPr/>
          <a:lstStyle/>
          <a:p>
            <a:fld id="{383FE65D-E960-45BD-8B87-5F99C00F43CA}"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571612"/>
          <a:ext cx="8229600" cy="5133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642918"/>
            <a:ext cx="8534400" cy="785818"/>
          </a:xfrm>
        </p:spPr>
        <p:txBody>
          <a:bodyPr/>
          <a:lstStyle/>
          <a:p>
            <a:pPr algn="r" rtl="1"/>
            <a:r>
              <a:rPr lang="ar-SA" sz="3600" b="1" dirty="0">
                <a:cs typeface="+mj-cs"/>
              </a:rPr>
              <a:t>3/3 تكوين رأس المال في صورة أصول وخصوم:</a:t>
            </a:r>
            <a:endParaRPr lang="ar-EG" sz="3600" dirty="0">
              <a:cs typeface="+mj-cs"/>
            </a:endParaRPr>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10</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416539571"/>
              </p:ext>
            </p:extLst>
          </p:nvPr>
        </p:nvGraphicFramePr>
        <p:xfrm>
          <a:off x="928662" y="1857364"/>
          <a:ext cx="7429552" cy="4450080"/>
        </p:xfrm>
        <a:graphic>
          <a:graphicData uri="http://schemas.openxmlformats.org/drawingml/2006/table">
            <a:tbl>
              <a:tblPr rtl="1" firstRow="1" bandRow="1">
                <a:tableStyleId>{5C22544A-7EE6-4342-B048-85BDC9FD1C3A}</a:tableStyleId>
              </a:tblPr>
              <a:tblGrid>
                <a:gridCol w="1014458">
                  <a:extLst>
                    <a:ext uri="{9D8B030D-6E8A-4147-A177-3AD203B41FA5}">
                      <a16:colId xmlns:a16="http://schemas.microsoft.com/office/drawing/2014/main" val="20000"/>
                    </a:ext>
                  </a:extLst>
                </a:gridCol>
                <a:gridCol w="1112830">
                  <a:extLst>
                    <a:ext uri="{9D8B030D-6E8A-4147-A177-3AD203B41FA5}">
                      <a16:colId xmlns:a16="http://schemas.microsoft.com/office/drawing/2014/main" val="20001"/>
                    </a:ext>
                  </a:extLst>
                </a:gridCol>
                <a:gridCol w="4460844">
                  <a:extLst>
                    <a:ext uri="{9D8B030D-6E8A-4147-A177-3AD203B41FA5}">
                      <a16:colId xmlns:a16="http://schemas.microsoft.com/office/drawing/2014/main" val="20002"/>
                    </a:ext>
                  </a:extLst>
                </a:gridCol>
                <a:gridCol w="841420">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1800" dirty="0">
                          <a:solidFill>
                            <a:schemeClr val="tx1"/>
                          </a:solidFill>
                          <a:latin typeface="Times New Roman"/>
                          <a:ea typeface="Times New Roman"/>
                          <a:cs typeface="+mn-cs"/>
                        </a:rPr>
                        <a:t>مدين</a:t>
                      </a:r>
                      <a:endParaRPr lang="en-US" sz="1600" dirty="0">
                        <a:solidFill>
                          <a:schemeClr val="tx1"/>
                        </a:solidFill>
                        <a:latin typeface="Times New Roman"/>
                        <a:ea typeface="Times New Roman"/>
                        <a:cs typeface="+mn-cs"/>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1">
                        <a:lnSpc>
                          <a:spcPct val="115000"/>
                        </a:lnSpc>
                        <a:spcAft>
                          <a:spcPts val="0"/>
                        </a:spcAft>
                      </a:pPr>
                      <a:r>
                        <a:rPr lang="ar-SA" sz="1800">
                          <a:solidFill>
                            <a:schemeClr val="tx1"/>
                          </a:solidFill>
                          <a:latin typeface="Times New Roman"/>
                          <a:ea typeface="Times New Roman"/>
                          <a:cs typeface="+mn-cs"/>
                        </a:rPr>
                        <a:t>دائن</a:t>
                      </a:r>
                      <a:endParaRPr lang="en-US" sz="1600">
                        <a:solidFill>
                          <a:schemeClr val="tx1"/>
                        </a:solidFill>
                        <a:latin typeface="Times New Roman"/>
                        <a:ea typeface="Times New Roman"/>
                        <a:cs typeface="+mn-cs"/>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1">
                        <a:lnSpc>
                          <a:spcPct val="115000"/>
                        </a:lnSpc>
                        <a:spcAft>
                          <a:spcPts val="0"/>
                        </a:spcAft>
                      </a:pPr>
                      <a:r>
                        <a:rPr lang="ar-SA" sz="1800" dirty="0">
                          <a:solidFill>
                            <a:schemeClr val="tx1"/>
                          </a:solidFill>
                          <a:latin typeface="Times New Roman"/>
                          <a:ea typeface="Times New Roman"/>
                          <a:cs typeface="+mn-cs"/>
                        </a:rPr>
                        <a:t>بيــــــــــــــــان</a:t>
                      </a:r>
                      <a:endParaRPr lang="en-US" sz="1600" dirty="0">
                        <a:solidFill>
                          <a:schemeClr val="tx1"/>
                        </a:solidFill>
                        <a:latin typeface="Times New Roman"/>
                        <a:ea typeface="Times New Roman"/>
                        <a:cs typeface="+mn-cs"/>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1">
                        <a:lnSpc>
                          <a:spcPct val="115000"/>
                        </a:lnSpc>
                        <a:spcAft>
                          <a:spcPts val="0"/>
                        </a:spcAft>
                      </a:pPr>
                      <a:r>
                        <a:rPr lang="ar-SA" sz="1800" dirty="0">
                          <a:solidFill>
                            <a:schemeClr val="tx1"/>
                          </a:solidFill>
                          <a:latin typeface="Times New Roman"/>
                          <a:ea typeface="Times New Roman"/>
                          <a:cs typeface="+mn-cs"/>
                        </a:rPr>
                        <a:t>التاريخ</a:t>
                      </a:r>
                      <a:endParaRPr lang="en-US" sz="1600" dirty="0">
                        <a:solidFill>
                          <a:schemeClr val="tx1"/>
                        </a:solidFill>
                        <a:latin typeface="Times New Roman"/>
                        <a:ea typeface="Times New Roman"/>
                        <a:cs typeface="+mn-cs"/>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0"/>
                  </a:ext>
                </a:extLst>
              </a:tr>
              <a:tr h="370840">
                <a:tc>
                  <a:txBody>
                    <a:bodyPr/>
                    <a:lstStyle/>
                    <a:p>
                      <a:pPr algn="justLow" rtl="1">
                        <a:lnSpc>
                          <a:spcPct val="115000"/>
                        </a:lnSpc>
                        <a:spcAft>
                          <a:spcPts val="0"/>
                        </a:spcAft>
                      </a:pPr>
                      <a:endParaRPr lang="ar-SA" sz="1800" b="1">
                        <a:latin typeface="Times New Roman"/>
                        <a:ea typeface="Times New Roman"/>
                        <a:cs typeface="Simplified Arabic"/>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Low" rtl="1">
                        <a:lnSpc>
                          <a:spcPct val="115000"/>
                        </a:lnSpc>
                        <a:spcAft>
                          <a:spcPts val="0"/>
                        </a:spcAft>
                      </a:pPr>
                      <a:endParaRPr lang="ar-SA" sz="1800" b="1">
                        <a:latin typeface="Times New Roman"/>
                        <a:ea typeface="Times New Roman"/>
                        <a:cs typeface="Simplified Arabic"/>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Low" rtl="1">
                        <a:lnSpc>
                          <a:spcPct val="115000"/>
                        </a:lnSpc>
                        <a:spcAft>
                          <a:spcPts val="0"/>
                        </a:spcAft>
                      </a:pPr>
                      <a:r>
                        <a:rPr lang="ar-SA" sz="1800" b="1">
                          <a:latin typeface="Times New Roman"/>
                          <a:ea typeface="Times New Roman"/>
                          <a:cs typeface="Simplified Arabic"/>
                        </a:rPr>
                        <a:t>من مذكورين</a:t>
                      </a:r>
                      <a:endParaRPr lang="en-US" sz="1600" b="1">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EG" sz="1800" b="1" dirty="0">
                          <a:latin typeface="Times New Roman"/>
                          <a:ea typeface="Times New Roman"/>
                          <a:cs typeface="Simplified Arabic"/>
                        </a:rPr>
                        <a:t>3/1</a:t>
                      </a:r>
                      <a:endParaRPr lang="en-US" sz="1600" b="1" dirty="0">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SA" sz="1800" b="1" dirty="0">
                          <a:latin typeface="Times New Roman"/>
                          <a:ea typeface="Times New Roman"/>
                          <a:cs typeface="Simplified Arabic"/>
                        </a:rPr>
                        <a:t>90</a:t>
                      </a:r>
                      <a:r>
                        <a:rPr lang="ar-EG" sz="1800" b="1" dirty="0">
                          <a:latin typeface="Times New Roman"/>
                          <a:ea typeface="Times New Roman"/>
                          <a:cs typeface="Simplified Arabic"/>
                        </a:rPr>
                        <a:t>,</a:t>
                      </a:r>
                      <a:r>
                        <a:rPr lang="ar-SA" sz="1800" b="1" dirty="0">
                          <a:latin typeface="Times New Roman"/>
                          <a:ea typeface="Times New Roman"/>
                          <a:cs typeface="Simplified Arabic"/>
                        </a:rPr>
                        <a:t>000</a:t>
                      </a:r>
                      <a:endParaRPr lang="en-US" sz="1600" b="1" dirty="0">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1800" b="1">
                          <a:latin typeface="Times New Roman"/>
                          <a:ea typeface="Times New Roman"/>
                          <a:cs typeface="Simplified Arabic"/>
                        </a:rPr>
                        <a:t>حـ/ المباني</a:t>
                      </a:r>
                      <a:endParaRPr lang="en-US" sz="16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2"/>
                  </a:ext>
                </a:extLst>
              </a:tr>
              <a:tr h="370840">
                <a:tc>
                  <a:txBody>
                    <a:bodyPr/>
                    <a:lstStyle/>
                    <a:p>
                      <a:pPr algn="ctr" rtl="1">
                        <a:lnSpc>
                          <a:spcPct val="115000"/>
                        </a:lnSpc>
                        <a:spcAft>
                          <a:spcPts val="0"/>
                        </a:spcAft>
                      </a:pPr>
                      <a:r>
                        <a:rPr lang="ar-SA" sz="1800" b="1" dirty="0">
                          <a:latin typeface="Times New Roman"/>
                          <a:ea typeface="Times New Roman"/>
                          <a:cs typeface="Simplified Arabic"/>
                        </a:rPr>
                        <a:t>210</a:t>
                      </a:r>
                      <a:r>
                        <a:rPr lang="ar-EG" sz="1800" b="1" dirty="0">
                          <a:latin typeface="Times New Roman"/>
                          <a:ea typeface="Times New Roman"/>
                          <a:cs typeface="Simplified Arabic"/>
                        </a:rPr>
                        <a:t>,</a:t>
                      </a:r>
                      <a:r>
                        <a:rPr lang="ar-SA" sz="1800" b="1" dirty="0">
                          <a:latin typeface="Times New Roman"/>
                          <a:ea typeface="Times New Roman"/>
                          <a:cs typeface="Simplified Arabic"/>
                        </a:rPr>
                        <a:t>000</a:t>
                      </a:r>
                      <a:endParaRPr lang="en-US" sz="1600" b="1" dirty="0">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1800" b="1">
                          <a:latin typeface="Times New Roman"/>
                          <a:ea typeface="Times New Roman"/>
                          <a:cs typeface="Simplified Arabic"/>
                        </a:rPr>
                        <a:t>حـ/ الأراضي</a:t>
                      </a:r>
                      <a:endParaRPr lang="en-US" sz="16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3"/>
                  </a:ext>
                </a:extLst>
              </a:tr>
              <a:tr h="370840">
                <a:tc>
                  <a:txBody>
                    <a:bodyPr/>
                    <a:lstStyle/>
                    <a:p>
                      <a:pPr algn="ctr" rtl="1">
                        <a:lnSpc>
                          <a:spcPct val="115000"/>
                        </a:lnSpc>
                        <a:spcAft>
                          <a:spcPts val="0"/>
                        </a:spcAft>
                      </a:pPr>
                      <a:r>
                        <a:rPr lang="ar-SA" sz="1800" b="1" dirty="0">
                          <a:latin typeface="Times New Roman"/>
                          <a:ea typeface="Times New Roman"/>
                          <a:cs typeface="Simplified Arabic"/>
                        </a:rPr>
                        <a:t>60</a:t>
                      </a:r>
                      <a:r>
                        <a:rPr lang="ar-EG" sz="1800" b="1" dirty="0">
                          <a:latin typeface="Times New Roman"/>
                          <a:ea typeface="Times New Roman"/>
                          <a:cs typeface="Simplified Arabic"/>
                        </a:rPr>
                        <a:t>,</a:t>
                      </a:r>
                      <a:r>
                        <a:rPr lang="ar-SA" sz="1800" b="1" dirty="0">
                          <a:latin typeface="Times New Roman"/>
                          <a:ea typeface="Times New Roman"/>
                          <a:cs typeface="Simplified Arabic"/>
                        </a:rPr>
                        <a:t>000</a:t>
                      </a:r>
                      <a:endParaRPr lang="en-US" sz="1600" b="1" dirty="0">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dirty="0">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1800" b="1">
                          <a:latin typeface="Times New Roman"/>
                          <a:ea typeface="Times New Roman"/>
                          <a:cs typeface="Simplified Arabic"/>
                        </a:rPr>
                        <a:t>حـ/ السيارات</a:t>
                      </a:r>
                      <a:endParaRPr lang="en-US" sz="16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4"/>
                  </a:ext>
                </a:extLst>
              </a:tr>
              <a:tr h="370840">
                <a:tc>
                  <a:txBody>
                    <a:bodyPr/>
                    <a:lstStyle/>
                    <a:p>
                      <a:pPr algn="ctr" rtl="1">
                        <a:lnSpc>
                          <a:spcPct val="115000"/>
                        </a:lnSpc>
                        <a:spcAft>
                          <a:spcPts val="0"/>
                        </a:spcAft>
                      </a:pPr>
                      <a:r>
                        <a:rPr lang="ar-SA" sz="1800" b="1" dirty="0">
                          <a:latin typeface="Times New Roman"/>
                          <a:ea typeface="Times New Roman"/>
                          <a:cs typeface="Simplified Arabic"/>
                        </a:rPr>
                        <a:t>120</a:t>
                      </a:r>
                      <a:r>
                        <a:rPr lang="ar-EG" sz="1800" b="1" dirty="0">
                          <a:latin typeface="Times New Roman"/>
                          <a:ea typeface="Times New Roman"/>
                          <a:cs typeface="Simplified Arabic"/>
                        </a:rPr>
                        <a:t>,</a:t>
                      </a:r>
                      <a:r>
                        <a:rPr lang="ar-SA" sz="1800" b="1" dirty="0">
                          <a:latin typeface="Times New Roman"/>
                          <a:ea typeface="Times New Roman"/>
                          <a:cs typeface="Simplified Arabic"/>
                        </a:rPr>
                        <a:t>000</a:t>
                      </a:r>
                      <a:endParaRPr lang="en-US" sz="1600" b="1" dirty="0">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dirty="0">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1800" b="1">
                          <a:latin typeface="Times New Roman"/>
                          <a:ea typeface="Times New Roman"/>
                          <a:cs typeface="Simplified Arabic"/>
                        </a:rPr>
                        <a:t>حـ/ البضاعة</a:t>
                      </a:r>
                      <a:endParaRPr lang="en-US" sz="16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5"/>
                  </a:ext>
                </a:extLst>
              </a:tr>
              <a:tr h="370840">
                <a:tc>
                  <a:txBody>
                    <a:bodyPr/>
                    <a:lstStyle/>
                    <a:p>
                      <a:pPr algn="ctr" rtl="1">
                        <a:lnSpc>
                          <a:spcPct val="115000"/>
                        </a:lnSpc>
                        <a:spcAft>
                          <a:spcPts val="0"/>
                        </a:spcAft>
                      </a:pPr>
                      <a:r>
                        <a:rPr lang="ar-SA" sz="1800" b="1" dirty="0">
                          <a:latin typeface="Times New Roman"/>
                          <a:ea typeface="Times New Roman"/>
                          <a:cs typeface="Simplified Arabic"/>
                        </a:rPr>
                        <a:t>60</a:t>
                      </a:r>
                      <a:r>
                        <a:rPr lang="ar-EG" sz="1800" b="1" dirty="0">
                          <a:latin typeface="Times New Roman"/>
                          <a:ea typeface="Times New Roman"/>
                          <a:cs typeface="Simplified Arabic"/>
                        </a:rPr>
                        <a:t>,</a:t>
                      </a:r>
                      <a:r>
                        <a:rPr lang="ar-SA" sz="1800" b="1" dirty="0">
                          <a:latin typeface="Times New Roman"/>
                          <a:ea typeface="Times New Roman"/>
                          <a:cs typeface="Simplified Arabic"/>
                        </a:rPr>
                        <a:t>000</a:t>
                      </a:r>
                      <a:endParaRPr lang="en-US" sz="1600" b="1" dirty="0">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dirty="0">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1800" b="1">
                          <a:latin typeface="Times New Roman"/>
                          <a:ea typeface="Times New Roman"/>
                          <a:cs typeface="Simplified Arabic"/>
                        </a:rPr>
                        <a:t>حـ/ الخزينة</a:t>
                      </a:r>
                      <a:endParaRPr lang="en-US" sz="16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6"/>
                  </a:ext>
                </a:extLst>
              </a:tr>
              <a:tr h="370840">
                <a:tc>
                  <a:txBody>
                    <a:bodyPr/>
                    <a:lstStyle/>
                    <a:p>
                      <a:pPr algn="ctr" rtl="1">
                        <a:lnSpc>
                          <a:spcPct val="115000"/>
                        </a:lnSpc>
                        <a:spcAft>
                          <a:spcPts val="0"/>
                        </a:spcAft>
                      </a:pPr>
                      <a:r>
                        <a:rPr lang="ar-SA" sz="1800" b="1" dirty="0">
                          <a:latin typeface="Times New Roman"/>
                          <a:ea typeface="Times New Roman"/>
                          <a:cs typeface="Simplified Arabic"/>
                        </a:rPr>
                        <a:t>150</a:t>
                      </a:r>
                      <a:r>
                        <a:rPr lang="ar-EG" sz="1800" b="1" dirty="0">
                          <a:latin typeface="Times New Roman"/>
                          <a:ea typeface="Times New Roman"/>
                          <a:cs typeface="Simplified Arabic"/>
                        </a:rPr>
                        <a:t>,</a:t>
                      </a:r>
                      <a:r>
                        <a:rPr lang="ar-SA" sz="1800" b="1" dirty="0">
                          <a:latin typeface="Times New Roman"/>
                          <a:ea typeface="Times New Roman"/>
                          <a:cs typeface="Simplified Arabic"/>
                        </a:rPr>
                        <a:t>000</a:t>
                      </a:r>
                      <a:endParaRPr lang="en-US" sz="1600" b="1" dirty="0">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dirty="0">
                        <a:latin typeface="Times New Roman"/>
                        <a:ea typeface="Times New Roman"/>
                        <a:cs typeface="Simplified Arabic"/>
                      </a:endParaRPr>
                    </a:p>
                  </a:txBody>
                  <a:tcPr marL="68580" marR="68580" marT="0" marB="0"/>
                </a:tc>
                <a:tc>
                  <a:txBody>
                    <a:bodyPr/>
                    <a:lstStyle/>
                    <a:p>
                      <a:pPr algn="r" rtl="1">
                        <a:lnSpc>
                          <a:spcPct val="115000"/>
                        </a:lnSpc>
                        <a:spcAft>
                          <a:spcPts val="0"/>
                        </a:spcAft>
                      </a:pPr>
                      <a:r>
                        <a:rPr lang="ar-SA" sz="1800" b="1" dirty="0">
                          <a:latin typeface="Times New Roman"/>
                          <a:ea typeface="Times New Roman"/>
                          <a:cs typeface="Simplified Arabic"/>
                        </a:rPr>
                        <a:t>حـ/ البنك</a:t>
                      </a:r>
                      <a:endParaRPr lang="en-US" sz="1600" b="1" dirty="0">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7"/>
                  </a:ext>
                </a:extLst>
              </a:tr>
              <a:tr h="370840">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tc>
                <a:tc>
                  <a:txBody>
                    <a:bodyPr/>
                    <a:lstStyle/>
                    <a:p>
                      <a:pPr algn="ctr" rtl="1">
                        <a:lnSpc>
                          <a:spcPct val="115000"/>
                        </a:lnSpc>
                        <a:spcAft>
                          <a:spcPts val="0"/>
                        </a:spcAft>
                      </a:pPr>
                      <a:endParaRPr lang="ar-SA" sz="1800" b="1" dirty="0">
                        <a:latin typeface="Times New Roman"/>
                        <a:ea typeface="Times New Roman"/>
                        <a:cs typeface="Simplified Arabic"/>
                      </a:endParaRPr>
                    </a:p>
                  </a:txBody>
                  <a:tcPr marL="68580" marR="68580" marT="0" marB="0"/>
                </a:tc>
                <a:tc>
                  <a:txBody>
                    <a:bodyPr/>
                    <a:lstStyle/>
                    <a:p>
                      <a:pPr algn="r" rtl="1">
                        <a:lnSpc>
                          <a:spcPct val="115000"/>
                        </a:lnSpc>
                        <a:spcAft>
                          <a:spcPts val="0"/>
                        </a:spcAft>
                      </a:pPr>
                      <a:r>
                        <a:rPr lang="ar-SA" sz="1800" b="1">
                          <a:latin typeface="Times New Roman"/>
                          <a:ea typeface="Times New Roman"/>
                          <a:cs typeface="Simplified Arabic"/>
                        </a:rPr>
                        <a:t>          إلى مذكورين</a:t>
                      </a:r>
                      <a:endParaRPr lang="en-US" sz="16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8"/>
                  </a:ext>
                </a:extLst>
              </a:tr>
              <a:tr h="370840">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800" b="1" dirty="0">
                          <a:latin typeface="Times New Roman"/>
                          <a:ea typeface="Times New Roman"/>
                          <a:cs typeface="Simplified Arabic"/>
                        </a:rPr>
                        <a:t>90</a:t>
                      </a:r>
                      <a:r>
                        <a:rPr lang="ar-EG" sz="1800" b="1" dirty="0">
                          <a:latin typeface="Times New Roman"/>
                          <a:ea typeface="Times New Roman"/>
                          <a:cs typeface="Simplified Arabic"/>
                        </a:rPr>
                        <a:t>,</a:t>
                      </a:r>
                      <a:r>
                        <a:rPr lang="ar-SA" sz="1800" b="1" dirty="0">
                          <a:latin typeface="Times New Roman"/>
                          <a:ea typeface="Times New Roman"/>
                          <a:cs typeface="Simplified Arabic"/>
                        </a:rPr>
                        <a:t>000</a:t>
                      </a:r>
                      <a:endParaRPr lang="en-US" sz="1600" b="1" dirty="0">
                        <a:latin typeface="Times New Roman"/>
                        <a:ea typeface="Times New Roman"/>
                        <a:cs typeface="Arial"/>
                      </a:endParaRPr>
                    </a:p>
                  </a:txBody>
                  <a:tcPr marL="68580" marR="68580" marT="0" marB="0"/>
                </a:tc>
                <a:tc>
                  <a:txBody>
                    <a:bodyPr/>
                    <a:lstStyle/>
                    <a:p>
                      <a:pPr algn="r" rtl="1">
                        <a:lnSpc>
                          <a:spcPct val="115000"/>
                        </a:lnSpc>
                        <a:spcAft>
                          <a:spcPts val="0"/>
                        </a:spcAft>
                      </a:pPr>
                      <a:r>
                        <a:rPr lang="ar-SA" sz="1800" b="1" dirty="0">
                          <a:latin typeface="Times New Roman"/>
                          <a:ea typeface="Times New Roman"/>
                          <a:cs typeface="Simplified Arabic"/>
                        </a:rPr>
                        <a:t>          حـ/ الدائنين</a:t>
                      </a:r>
                      <a:endParaRPr lang="en-US" sz="1600" b="1" dirty="0">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9"/>
                  </a:ext>
                </a:extLst>
              </a:tr>
              <a:tr h="370840">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800" b="1" dirty="0">
                          <a:latin typeface="Times New Roman"/>
                          <a:ea typeface="Times New Roman"/>
                          <a:cs typeface="Simplified Arabic"/>
                        </a:rPr>
                        <a:t>600</a:t>
                      </a:r>
                      <a:r>
                        <a:rPr lang="ar-EG" sz="1800" b="1" dirty="0">
                          <a:latin typeface="Times New Roman"/>
                          <a:ea typeface="Times New Roman"/>
                          <a:cs typeface="Simplified Arabic"/>
                        </a:rPr>
                        <a:t>,</a:t>
                      </a:r>
                      <a:r>
                        <a:rPr lang="ar-SA" sz="1800" b="1" dirty="0">
                          <a:latin typeface="Times New Roman"/>
                          <a:ea typeface="Times New Roman"/>
                          <a:cs typeface="Simplified Arabic"/>
                        </a:rPr>
                        <a:t>000</a:t>
                      </a:r>
                      <a:endParaRPr lang="en-US" sz="1600" b="1" dirty="0">
                        <a:latin typeface="Times New Roman"/>
                        <a:ea typeface="Times New Roman"/>
                        <a:cs typeface="Arial"/>
                      </a:endParaRPr>
                    </a:p>
                  </a:txBody>
                  <a:tcPr marL="68580" marR="68580" marT="0" marB="0"/>
                </a:tc>
                <a:tc>
                  <a:txBody>
                    <a:bodyPr/>
                    <a:lstStyle/>
                    <a:p>
                      <a:pPr algn="r" rtl="1">
                        <a:lnSpc>
                          <a:spcPct val="115000"/>
                        </a:lnSpc>
                        <a:spcAft>
                          <a:spcPts val="0"/>
                        </a:spcAft>
                      </a:pPr>
                      <a:r>
                        <a:rPr lang="ar-SA" sz="1800" b="1">
                          <a:latin typeface="Times New Roman"/>
                          <a:ea typeface="Times New Roman"/>
                          <a:cs typeface="Simplified Arabic"/>
                        </a:rPr>
                        <a:t>          حـ/ رأس المال</a:t>
                      </a:r>
                      <a:endParaRPr lang="en-US" sz="16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10"/>
                  </a:ext>
                </a:extLst>
              </a:tr>
              <a:tr h="370840">
                <a:tc>
                  <a:txBody>
                    <a:bodyPr/>
                    <a:lstStyle/>
                    <a:p>
                      <a:pPr algn="justLow" rtl="1">
                        <a:lnSpc>
                          <a:spcPct val="115000"/>
                        </a:lnSpc>
                        <a:spcAft>
                          <a:spcPts val="0"/>
                        </a:spcAft>
                      </a:pPr>
                      <a:endParaRPr lang="ar-SA" sz="18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endParaRPr lang="ar-SA" sz="1800" b="1">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800" b="1">
                          <a:latin typeface="Times New Roman"/>
                          <a:ea typeface="Times New Roman"/>
                          <a:cs typeface="Simplified Arabic"/>
                        </a:rPr>
                        <a:t>(تكوين رأس المال بشراء منشأة قائمة وإيداع الباقي بالبنك)</a:t>
                      </a:r>
                      <a:endParaRPr lang="en-US" sz="16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1800" b="1" dirty="0">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1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550704354"/>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SA" sz="3600" b="1" dirty="0"/>
              <a:t>3/3 تكوين رأس المال في صورة أصول وخصوم:</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297060786"/>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4</a:t>
            </a:r>
            <a:r>
              <a:rPr lang="ar-SA" sz="3600" b="1" dirty="0"/>
              <a:t>/</a:t>
            </a:r>
            <a:r>
              <a:rPr lang="ar-EG" sz="3600" b="1" dirty="0"/>
              <a:t>3</a:t>
            </a:r>
            <a:r>
              <a:rPr lang="ar-SA" sz="3600" b="1" dirty="0"/>
              <a:t> عمليات زيادة رأس المال:</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74608048"/>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5</a:t>
            </a:r>
            <a:r>
              <a:rPr lang="ar-SA" sz="3600" b="1" dirty="0"/>
              <a:t>/</a:t>
            </a:r>
            <a:r>
              <a:rPr lang="ar-EG" sz="3600" b="1" dirty="0"/>
              <a:t>3</a:t>
            </a:r>
            <a:r>
              <a:rPr lang="ar-SA" sz="3600" b="1" dirty="0"/>
              <a:t> عمليات تخفيض رأس المال:</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4434190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5</a:t>
            </a:r>
            <a:r>
              <a:rPr lang="ar-SA" sz="3600" b="1" dirty="0"/>
              <a:t>/</a:t>
            </a:r>
            <a:r>
              <a:rPr lang="ar-EG" sz="3600" b="1" dirty="0"/>
              <a:t>3</a:t>
            </a:r>
            <a:r>
              <a:rPr lang="ar-SA" sz="3600" b="1" dirty="0"/>
              <a:t> عمليات تخفيض رأس المال:</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14</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687099292"/>
              </p:ext>
            </p:extLst>
          </p:nvPr>
        </p:nvGraphicFramePr>
        <p:xfrm>
          <a:off x="928664" y="3857628"/>
          <a:ext cx="7500988" cy="2225040"/>
        </p:xfrm>
        <a:graphic>
          <a:graphicData uri="http://schemas.openxmlformats.org/drawingml/2006/table">
            <a:tbl>
              <a:tblPr rtl="1" firstRow="1" bandRow="1">
                <a:tableStyleId>{5C22544A-7EE6-4342-B048-85BDC9FD1C3A}</a:tableStyleId>
              </a:tblPr>
              <a:tblGrid>
                <a:gridCol w="1187496">
                  <a:extLst>
                    <a:ext uri="{9D8B030D-6E8A-4147-A177-3AD203B41FA5}">
                      <a16:colId xmlns:a16="http://schemas.microsoft.com/office/drawing/2014/main" val="20000"/>
                    </a:ext>
                  </a:extLst>
                </a:gridCol>
                <a:gridCol w="1173154">
                  <a:extLst>
                    <a:ext uri="{9D8B030D-6E8A-4147-A177-3AD203B41FA5}">
                      <a16:colId xmlns:a16="http://schemas.microsoft.com/office/drawing/2014/main" val="20001"/>
                    </a:ext>
                  </a:extLst>
                </a:gridCol>
                <a:gridCol w="3702024">
                  <a:extLst>
                    <a:ext uri="{9D8B030D-6E8A-4147-A177-3AD203B41FA5}">
                      <a16:colId xmlns:a16="http://schemas.microsoft.com/office/drawing/2014/main" val="20002"/>
                    </a:ext>
                  </a:extLst>
                </a:gridCol>
                <a:gridCol w="1438314">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1800" dirty="0">
                          <a:solidFill>
                            <a:schemeClr val="tx1"/>
                          </a:solidFill>
                          <a:latin typeface="Times New Roman"/>
                          <a:ea typeface="Times New Roman"/>
                          <a:cs typeface="+mn-cs"/>
                        </a:rPr>
                        <a:t>مدين</a:t>
                      </a:r>
                      <a:endParaRPr lang="en-US" sz="1600" dirty="0">
                        <a:solidFill>
                          <a:schemeClr val="tx1"/>
                        </a:solidFill>
                        <a:latin typeface="Times New Roman"/>
                        <a:ea typeface="Times New Roman"/>
                        <a:cs typeface="+mn-cs"/>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1800">
                          <a:solidFill>
                            <a:schemeClr val="tx1"/>
                          </a:solidFill>
                          <a:latin typeface="Times New Roman"/>
                          <a:ea typeface="Times New Roman"/>
                          <a:cs typeface="+mn-cs"/>
                        </a:rPr>
                        <a:t>دائن</a:t>
                      </a:r>
                      <a:endParaRPr lang="en-US" sz="1600">
                        <a:solidFill>
                          <a:schemeClr val="tx1"/>
                        </a:solidFill>
                        <a:latin typeface="Times New Roman"/>
                        <a:ea typeface="Times New Roman"/>
                        <a:cs typeface="+mn-cs"/>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1800" dirty="0">
                          <a:solidFill>
                            <a:schemeClr val="tx1"/>
                          </a:solidFill>
                          <a:latin typeface="Times New Roman"/>
                          <a:ea typeface="Times New Roman"/>
                          <a:cs typeface="+mn-cs"/>
                        </a:rPr>
                        <a:t>بيـــــــــــــــــــــــان</a:t>
                      </a:r>
                      <a:endParaRPr lang="en-US" sz="1600" dirty="0">
                        <a:solidFill>
                          <a:schemeClr val="tx1"/>
                        </a:solidFill>
                        <a:latin typeface="Times New Roman"/>
                        <a:ea typeface="Times New Roman"/>
                        <a:cs typeface="+mn-cs"/>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1800" dirty="0">
                          <a:solidFill>
                            <a:schemeClr val="tx1"/>
                          </a:solidFill>
                          <a:latin typeface="Times New Roman"/>
                          <a:ea typeface="Times New Roman"/>
                          <a:cs typeface="+mn-cs"/>
                        </a:rPr>
                        <a:t>التاريخ</a:t>
                      </a:r>
                      <a:endParaRPr lang="en-US" sz="1600" dirty="0">
                        <a:solidFill>
                          <a:schemeClr val="tx1"/>
                        </a:solidFill>
                        <a:latin typeface="Times New Roman"/>
                        <a:ea typeface="Times New Roman"/>
                        <a:cs typeface="+mn-cs"/>
                      </a:endParaRPr>
                    </a:p>
                  </a:txBody>
                  <a:tcPr marL="68580" marR="68580" marT="0" marB="0" anchor="ctr">
                    <a:solidFill>
                      <a:schemeClr val="bg2">
                        <a:lumMod val="90000"/>
                      </a:schemeClr>
                    </a:solidFill>
                  </a:tcPr>
                </a:tc>
                <a:extLst>
                  <a:ext uri="{0D108BD9-81ED-4DB2-BD59-A6C34878D82A}">
                    <a16:rowId xmlns:a16="http://schemas.microsoft.com/office/drawing/2014/main" val="10000"/>
                  </a:ext>
                </a:extLst>
              </a:tr>
              <a:tr h="370840">
                <a:tc>
                  <a:txBody>
                    <a:bodyPr/>
                    <a:lstStyle/>
                    <a:p>
                      <a:pPr algn="justLow" rtl="1">
                        <a:lnSpc>
                          <a:spcPct val="115000"/>
                        </a:lnSpc>
                        <a:spcAft>
                          <a:spcPts val="0"/>
                        </a:spcAft>
                      </a:pPr>
                      <a:r>
                        <a:rPr lang="ar-SA" sz="1800" b="1" dirty="0">
                          <a:latin typeface="Times New Roman"/>
                          <a:ea typeface="Times New Roman"/>
                          <a:cs typeface="Simplified Arabic"/>
                        </a:rPr>
                        <a:t>100</a:t>
                      </a:r>
                      <a:r>
                        <a:rPr lang="ar-EG" sz="1800" b="1" dirty="0">
                          <a:latin typeface="Times New Roman"/>
                          <a:ea typeface="Times New Roman"/>
                          <a:cs typeface="Simplified Arabic"/>
                        </a:rPr>
                        <a:t>,</a:t>
                      </a:r>
                      <a:r>
                        <a:rPr lang="ar-SA" sz="1800" b="1" dirty="0">
                          <a:latin typeface="Times New Roman"/>
                          <a:ea typeface="Times New Roman"/>
                          <a:cs typeface="Simplified Arabic"/>
                        </a:rPr>
                        <a:t>000</a:t>
                      </a:r>
                      <a:endParaRPr lang="en-US" sz="1600" b="1" dirty="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1800" b="1" dirty="0">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1800" b="1">
                          <a:latin typeface="Times New Roman"/>
                          <a:ea typeface="Times New Roman"/>
                          <a:cs typeface="Simplified Arabic"/>
                        </a:rPr>
                        <a:t>من حـ/ رأس المال </a:t>
                      </a:r>
                      <a:endParaRPr lang="en-US" sz="1600" b="1">
                        <a:latin typeface="Times New Roman"/>
                        <a:ea typeface="Times New Roman"/>
                        <a:cs typeface="Arial"/>
                      </a:endParaRPr>
                    </a:p>
                  </a:txBody>
                  <a:tcPr marL="68580" marR="68580" marT="0" marB="0"/>
                </a:tc>
                <a:tc>
                  <a:txBody>
                    <a:bodyPr/>
                    <a:lstStyle/>
                    <a:p>
                      <a:pPr algn="ctr" rtl="1">
                        <a:lnSpc>
                          <a:spcPct val="115000"/>
                        </a:lnSpc>
                        <a:spcAft>
                          <a:spcPts val="0"/>
                        </a:spcAft>
                      </a:pPr>
                      <a:r>
                        <a:rPr lang="ar-EG" sz="1800" b="1" dirty="0">
                          <a:latin typeface="Times New Roman"/>
                          <a:ea typeface="Times New Roman"/>
                          <a:cs typeface="Simplified Arabic"/>
                        </a:rPr>
                        <a:t>11/1</a:t>
                      </a:r>
                      <a:endParaRPr lang="en-US" sz="1600" b="1" dirty="0">
                        <a:latin typeface="Times New Roman"/>
                        <a:ea typeface="Times New Roman"/>
                        <a:cs typeface="Arial"/>
                      </a:endParaRPr>
                    </a:p>
                  </a:txBody>
                  <a:tcPr marL="68580" marR="68580" marT="0" marB="0"/>
                </a:tc>
                <a:extLst>
                  <a:ext uri="{0D108BD9-81ED-4DB2-BD59-A6C34878D82A}">
                    <a16:rowId xmlns:a16="http://schemas.microsoft.com/office/drawing/2014/main" val="10001"/>
                  </a:ext>
                </a:extLst>
              </a:tr>
              <a:tr h="370840">
                <a:tc>
                  <a:txBody>
                    <a:bodyPr/>
                    <a:lstStyle/>
                    <a:p>
                      <a:pPr algn="justLow" rtl="1">
                        <a:lnSpc>
                          <a:spcPct val="115000"/>
                        </a:lnSpc>
                        <a:spcAft>
                          <a:spcPts val="0"/>
                        </a:spcAft>
                      </a:pPr>
                      <a:endParaRPr lang="ar-SA" sz="18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endParaRPr lang="ar-SA" sz="18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1800" b="1">
                          <a:latin typeface="Times New Roman"/>
                          <a:ea typeface="Times New Roman"/>
                          <a:cs typeface="Simplified Arabic"/>
                        </a:rPr>
                        <a:t>          إلى مذكورين</a:t>
                      </a:r>
                      <a:endParaRPr lang="en-US" sz="16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1800" b="1">
                        <a:latin typeface="Times New Roman"/>
                        <a:ea typeface="Times New Roman"/>
                        <a:cs typeface="Simplified Arabic"/>
                      </a:endParaRPr>
                    </a:p>
                  </a:txBody>
                  <a:tcPr marL="68580" marR="68580" marT="0" marB="0"/>
                </a:tc>
                <a:extLst>
                  <a:ext uri="{0D108BD9-81ED-4DB2-BD59-A6C34878D82A}">
                    <a16:rowId xmlns:a16="http://schemas.microsoft.com/office/drawing/2014/main" val="10002"/>
                  </a:ext>
                </a:extLst>
              </a:tr>
              <a:tr h="370840">
                <a:tc>
                  <a:txBody>
                    <a:bodyPr/>
                    <a:lstStyle/>
                    <a:p>
                      <a:pPr algn="justLow" rtl="1">
                        <a:lnSpc>
                          <a:spcPct val="115000"/>
                        </a:lnSpc>
                        <a:spcAft>
                          <a:spcPts val="0"/>
                        </a:spcAft>
                      </a:pPr>
                      <a:endParaRPr lang="ar-SA" sz="18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1800" b="1" dirty="0">
                          <a:latin typeface="Times New Roman"/>
                          <a:ea typeface="Times New Roman"/>
                          <a:cs typeface="Simplified Arabic"/>
                        </a:rPr>
                        <a:t>40</a:t>
                      </a:r>
                      <a:r>
                        <a:rPr lang="ar-EG" sz="1800" b="1" dirty="0">
                          <a:latin typeface="Times New Roman"/>
                          <a:ea typeface="Times New Roman"/>
                          <a:cs typeface="Simplified Arabic"/>
                        </a:rPr>
                        <a:t>,</a:t>
                      </a:r>
                      <a:r>
                        <a:rPr lang="ar-SA" sz="1800" b="1" dirty="0">
                          <a:latin typeface="Times New Roman"/>
                          <a:ea typeface="Times New Roman"/>
                          <a:cs typeface="Simplified Arabic"/>
                        </a:rPr>
                        <a:t>000</a:t>
                      </a:r>
                      <a:endParaRPr lang="en-US" sz="1600" b="1" dirty="0">
                        <a:latin typeface="Times New Roman"/>
                        <a:ea typeface="Times New Roman"/>
                        <a:cs typeface="Arial"/>
                      </a:endParaRPr>
                    </a:p>
                  </a:txBody>
                  <a:tcPr marL="68580" marR="68580" marT="0" marB="0"/>
                </a:tc>
                <a:tc>
                  <a:txBody>
                    <a:bodyPr/>
                    <a:lstStyle/>
                    <a:p>
                      <a:pPr algn="r" rtl="1">
                        <a:lnSpc>
                          <a:spcPct val="115000"/>
                        </a:lnSpc>
                        <a:spcAft>
                          <a:spcPts val="0"/>
                        </a:spcAft>
                      </a:pPr>
                      <a:r>
                        <a:rPr lang="ar-SA" sz="1800" b="1">
                          <a:latin typeface="Times New Roman"/>
                          <a:ea typeface="Times New Roman"/>
                          <a:cs typeface="Simplified Arabic"/>
                        </a:rPr>
                        <a:t>          حـ/ الخزينة</a:t>
                      </a:r>
                      <a:endParaRPr lang="en-US" sz="16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1800" b="1">
                        <a:latin typeface="Times New Roman"/>
                        <a:ea typeface="Times New Roman"/>
                        <a:cs typeface="Simplified Arabic"/>
                      </a:endParaRPr>
                    </a:p>
                  </a:txBody>
                  <a:tcPr marL="68580" marR="68580" marT="0" marB="0"/>
                </a:tc>
                <a:extLst>
                  <a:ext uri="{0D108BD9-81ED-4DB2-BD59-A6C34878D82A}">
                    <a16:rowId xmlns:a16="http://schemas.microsoft.com/office/drawing/2014/main" val="10003"/>
                  </a:ext>
                </a:extLst>
              </a:tr>
              <a:tr h="370840">
                <a:tc>
                  <a:txBody>
                    <a:bodyPr/>
                    <a:lstStyle/>
                    <a:p>
                      <a:pPr algn="justLow" rtl="1">
                        <a:lnSpc>
                          <a:spcPct val="115000"/>
                        </a:lnSpc>
                        <a:spcAft>
                          <a:spcPts val="0"/>
                        </a:spcAft>
                      </a:pPr>
                      <a:endParaRPr lang="ar-SA" sz="18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1800" b="1" dirty="0">
                          <a:latin typeface="Times New Roman"/>
                          <a:ea typeface="Times New Roman"/>
                          <a:cs typeface="Simplified Arabic"/>
                        </a:rPr>
                        <a:t>60</a:t>
                      </a:r>
                      <a:r>
                        <a:rPr lang="ar-EG" sz="1800" b="1" dirty="0">
                          <a:latin typeface="Times New Roman"/>
                          <a:ea typeface="Times New Roman"/>
                          <a:cs typeface="Simplified Arabic"/>
                        </a:rPr>
                        <a:t>,</a:t>
                      </a:r>
                      <a:r>
                        <a:rPr lang="ar-SA" sz="1800" b="1" dirty="0">
                          <a:latin typeface="Times New Roman"/>
                          <a:ea typeface="Times New Roman"/>
                          <a:cs typeface="Simplified Arabic"/>
                        </a:rPr>
                        <a:t>000</a:t>
                      </a:r>
                      <a:endParaRPr lang="en-US" sz="1600" b="1" dirty="0">
                        <a:latin typeface="Times New Roman"/>
                        <a:ea typeface="Times New Roman"/>
                        <a:cs typeface="Arial"/>
                      </a:endParaRPr>
                    </a:p>
                  </a:txBody>
                  <a:tcPr marL="68580" marR="68580" marT="0" marB="0"/>
                </a:tc>
                <a:tc>
                  <a:txBody>
                    <a:bodyPr/>
                    <a:lstStyle/>
                    <a:p>
                      <a:pPr algn="r" rtl="1">
                        <a:lnSpc>
                          <a:spcPct val="115000"/>
                        </a:lnSpc>
                        <a:spcAft>
                          <a:spcPts val="0"/>
                        </a:spcAft>
                      </a:pPr>
                      <a:r>
                        <a:rPr lang="ar-SA" sz="1800" b="1">
                          <a:latin typeface="Times New Roman"/>
                          <a:ea typeface="Times New Roman"/>
                          <a:cs typeface="Simplified Arabic"/>
                        </a:rPr>
                        <a:t>          حـ/ السيارات</a:t>
                      </a:r>
                      <a:endParaRPr lang="en-US" sz="16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1800" b="1">
                        <a:latin typeface="Times New Roman"/>
                        <a:ea typeface="Times New Roman"/>
                        <a:cs typeface="Simplified Arabic"/>
                      </a:endParaRPr>
                    </a:p>
                  </a:txBody>
                  <a:tcPr marL="68580" marR="68580" marT="0" marB="0"/>
                </a:tc>
                <a:extLst>
                  <a:ext uri="{0D108BD9-81ED-4DB2-BD59-A6C34878D82A}">
                    <a16:rowId xmlns:a16="http://schemas.microsoft.com/office/drawing/2014/main" val="10004"/>
                  </a:ext>
                </a:extLst>
              </a:tr>
              <a:tr h="370840">
                <a:tc>
                  <a:txBody>
                    <a:bodyPr/>
                    <a:lstStyle/>
                    <a:p>
                      <a:pPr algn="justLow" rtl="1">
                        <a:lnSpc>
                          <a:spcPct val="115000"/>
                        </a:lnSpc>
                        <a:spcAft>
                          <a:spcPts val="0"/>
                        </a:spcAft>
                      </a:pPr>
                      <a:endParaRPr lang="ar-SA" sz="18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endParaRPr lang="ar-SA" sz="1800" b="1">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800" b="1">
                          <a:latin typeface="Times New Roman"/>
                          <a:ea typeface="Times New Roman"/>
                          <a:cs typeface="Simplified Arabic"/>
                        </a:rPr>
                        <a:t>(تخفيض رأس المال بأصول نقدية وعينية)</a:t>
                      </a:r>
                      <a:endParaRPr lang="en-US" sz="16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1800" b="1" dirty="0">
                        <a:latin typeface="Times New Roman"/>
                        <a:ea typeface="Times New Roman"/>
                        <a:cs typeface="Simplified Arabic"/>
                      </a:endParaRPr>
                    </a:p>
                  </a:txBody>
                  <a:tcPr marL="68580" marR="68580"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6</a:t>
            </a:r>
            <a:r>
              <a:rPr lang="ar-SA" sz="3600" b="1" dirty="0"/>
              <a:t>/</a:t>
            </a:r>
            <a:r>
              <a:rPr lang="ar-EG" sz="3600" b="1" dirty="0"/>
              <a:t>3</a:t>
            </a:r>
            <a:r>
              <a:rPr lang="ar-SA" sz="3600" b="1" dirty="0"/>
              <a:t> المسحوبات الشخصية:</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26061354"/>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6</a:t>
            </a:r>
            <a:r>
              <a:rPr lang="ar-SA" sz="3600" b="1" dirty="0"/>
              <a:t>/</a:t>
            </a:r>
            <a:r>
              <a:rPr lang="ar-EG" sz="3600" b="1" dirty="0"/>
              <a:t>3</a:t>
            </a:r>
            <a:r>
              <a:rPr lang="ar-SA" sz="3600" b="1" dirty="0"/>
              <a:t> المسحوبات الشخصية:</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6</a:t>
            </a:r>
            <a:r>
              <a:rPr lang="ar-SA" sz="3600" b="1" dirty="0"/>
              <a:t>/</a:t>
            </a:r>
            <a:r>
              <a:rPr lang="ar-EG" sz="3600" b="1" dirty="0"/>
              <a:t>3</a:t>
            </a:r>
            <a:r>
              <a:rPr lang="ar-SA" sz="3600" b="1" dirty="0"/>
              <a:t> المسحوبات الشخصية:</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17</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3787506667"/>
              </p:ext>
            </p:extLst>
          </p:nvPr>
        </p:nvGraphicFramePr>
        <p:xfrm>
          <a:off x="1000098" y="2285992"/>
          <a:ext cx="7358116" cy="2645664"/>
        </p:xfrm>
        <a:graphic>
          <a:graphicData uri="http://schemas.openxmlformats.org/drawingml/2006/table">
            <a:tbl>
              <a:tblPr rtl="1" firstRow="1" bandRow="1">
                <a:tableStyleId>{5C22544A-7EE6-4342-B048-85BDC9FD1C3A}</a:tableStyleId>
              </a:tblPr>
              <a:tblGrid>
                <a:gridCol w="1146220">
                  <a:extLst>
                    <a:ext uri="{9D8B030D-6E8A-4147-A177-3AD203B41FA5}">
                      <a16:colId xmlns:a16="http://schemas.microsoft.com/office/drawing/2014/main" val="20000"/>
                    </a:ext>
                  </a:extLst>
                </a:gridCol>
                <a:gridCol w="1274754">
                  <a:extLst>
                    <a:ext uri="{9D8B030D-6E8A-4147-A177-3AD203B41FA5}">
                      <a16:colId xmlns:a16="http://schemas.microsoft.com/office/drawing/2014/main" val="20001"/>
                    </a:ext>
                  </a:extLst>
                </a:gridCol>
                <a:gridCol w="3949672">
                  <a:extLst>
                    <a:ext uri="{9D8B030D-6E8A-4147-A177-3AD203B41FA5}">
                      <a16:colId xmlns:a16="http://schemas.microsoft.com/office/drawing/2014/main" val="20002"/>
                    </a:ext>
                  </a:extLst>
                </a:gridCol>
                <a:gridCol w="987470">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2400" b="1" dirty="0">
                          <a:solidFill>
                            <a:schemeClr val="tx1"/>
                          </a:solidFill>
                          <a:latin typeface="Times New Roman"/>
                          <a:ea typeface="Times New Roman"/>
                          <a:cs typeface="Simplified Arabic"/>
                        </a:rPr>
                        <a:t>مدين</a:t>
                      </a:r>
                      <a:endParaRPr lang="en-US" sz="2000" b="1" dirty="0">
                        <a:solidFill>
                          <a:schemeClr val="tx1"/>
                        </a:solidFill>
                        <a:latin typeface="Times New Roman"/>
                        <a:ea typeface="Times New Roman"/>
                        <a:cs typeface="Arial"/>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1">
                        <a:lnSpc>
                          <a:spcPct val="115000"/>
                        </a:lnSpc>
                        <a:spcAft>
                          <a:spcPts val="0"/>
                        </a:spcAft>
                      </a:pPr>
                      <a:r>
                        <a:rPr lang="ar-SA" sz="2400" b="1">
                          <a:solidFill>
                            <a:schemeClr val="tx1"/>
                          </a:solidFill>
                          <a:latin typeface="Times New Roman"/>
                          <a:ea typeface="Times New Roman"/>
                          <a:cs typeface="Simplified Arabic"/>
                        </a:rPr>
                        <a:t>دائن</a:t>
                      </a:r>
                      <a:endParaRPr lang="en-US" sz="2000" b="1">
                        <a:solidFill>
                          <a:schemeClr val="tx1"/>
                        </a:solidFill>
                        <a:latin typeface="Times New Roman"/>
                        <a:ea typeface="Times New Roman"/>
                        <a:cs typeface="Arial"/>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1">
                        <a:lnSpc>
                          <a:spcPct val="115000"/>
                        </a:lnSpc>
                        <a:spcAft>
                          <a:spcPts val="0"/>
                        </a:spcAft>
                      </a:pPr>
                      <a:r>
                        <a:rPr lang="ar-SA" sz="2400" b="1">
                          <a:solidFill>
                            <a:schemeClr val="tx1"/>
                          </a:solidFill>
                          <a:latin typeface="Times New Roman"/>
                          <a:ea typeface="Times New Roman"/>
                          <a:cs typeface="Simplified Arabic"/>
                        </a:rPr>
                        <a:t>بيـــــــــــــــــــــان</a:t>
                      </a:r>
                      <a:endParaRPr lang="en-US" sz="2000" b="1">
                        <a:solidFill>
                          <a:schemeClr val="tx1"/>
                        </a:solidFill>
                        <a:latin typeface="Times New Roman"/>
                        <a:ea typeface="Times New Roman"/>
                        <a:cs typeface="Arial"/>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1">
                        <a:lnSpc>
                          <a:spcPct val="115000"/>
                        </a:lnSpc>
                        <a:spcAft>
                          <a:spcPts val="0"/>
                        </a:spcAft>
                      </a:pPr>
                      <a:r>
                        <a:rPr lang="ar-SA" sz="2400" b="1" dirty="0">
                          <a:solidFill>
                            <a:schemeClr val="tx1"/>
                          </a:solidFill>
                          <a:latin typeface="Times New Roman"/>
                          <a:ea typeface="Times New Roman"/>
                          <a:cs typeface="Simplified Arabic"/>
                        </a:rPr>
                        <a:t>التاريخ</a:t>
                      </a:r>
                      <a:endParaRPr lang="en-US" sz="2000" b="1" dirty="0">
                        <a:solidFill>
                          <a:schemeClr val="tx1"/>
                        </a:solidFill>
                        <a:latin typeface="Times New Roman"/>
                        <a:ea typeface="Times New Roman"/>
                        <a:cs typeface="Arial"/>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0"/>
                  </a:ext>
                </a:extLst>
              </a:tr>
              <a:tr h="370840">
                <a:tc>
                  <a:txBody>
                    <a:bodyPr/>
                    <a:lstStyle/>
                    <a:p>
                      <a:pPr algn="justLow" rtl="1">
                        <a:lnSpc>
                          <a:spcPct val="115000"/>
                        </a:lnSpc>
                        <a:spcAft>
                          <a:spcPts val="0"/>
                        </a:spcAft>
                      </a:pPr>
                      <a:r>
                        <a:rPr lang="ar-SA" sz="2000" b="1" dirty="0">
                          <a:latin typeface="Times New Roman"/>
                          <a:ea typeface="Times New Roman"/>
                          <a:cs typeface="Simplified Arabic"/>
                        </a:rPr>
                        <a:t>14</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Low" rtl="1">
                        <a:lnSpc>
                          <a:spcPct val="115000"/>
                        </a:lnSpc>
                        <a:spcAft>
                          <a:spcPts val="0"/>
                        </a:spcAft>
                      </a:pPr>
                      <a:r>
                        <a:rPr lang="ar-SA" sz="2000" b="1">
                          <a:latin typeface="Times New Roman"/>
                          <a:ea typeface="Times New Roman"/>
                          <a:cs typeface="Simplified Arabic"/>
                        </a:rPr>
                        <a:t>من حـ/ المسحوبات</a:t>
                      </a:r>
                      <a:endParaRPr lang="en-US" sz="1800" b="1">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rtl="1"/>
                      <a:endParaRPr lang="ar-EG"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2000" b="1">
                          <a:latin typeface="Times New Roman"/>
                          <a:ea typeface="Times New Roman"/>
                          <a:cs typeface="Simplified Arabic"/>
                        </a:rPr>
                        <a:t>          إلى مذكورين</a:t>
                      </a:r>
                      <a:endParaRPr lang="en-US" sz="1800" b="1">
                        <a:latin typeface="Times New Roman"/>
                        <a:ea typeface="Times New Roman"/>
                        <a:cs typeface="Arial"/>
                      </a:endParaRPr>
                    </a:p>
                  </a:txBody>
                  <a:tcPr marL="68580" marR="68580" marT="0" marB="0"/>
                </a:tc>
                <a:tc>
                  <a:txBody>
                    <a:bodyPr/>
                    <a:lstStyle/>
                    <a:p>
                      <a:pPr rtl="1"/>
                      <a:endParaRPr lang="ar-EG"/>
                    </a:p>
                  </a:txBody>
                  <a:tcPr/>
                </a:tc>
                <a:extLst>
                  <a:ext uri="{0D108BD9-81ED-4DB2-BD59-A6C34878D82A}">
                    <a16:rowId xmlns:a16="http://schemas.microsoft.com/office/drawing/2014/main" val="10002"/>
                  </a:ext>
                </a:extLst>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2000" b="1" dirty="0">
                          <a:latin typeface="Times New Roman"/>
                          <a:ea typeface="Times New Roman"/>
                          <a:cs typeface="Simplified Arabic"/>
                        </a:rPr>
                        <a:t>5</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2000" b="1">
                          <a:latin typeface="Times New Roman"/>
                          <a:ea typeface="Times New Roman"/>
                          <a:cs typeface="Simplified Arabic"/>
                        </a:rPr>
                        <a:t>          حـ/ الخزينة</a:t>
                      </a:r>
                      <a:endParaRPr lang="en-US" sz="1800" b="1">
                        <a:latin typeface="Times New Roman"/>
                        <a:ea typeface="Times New Roman"/>
                        <a:cs typeface="Arial"/>
                      </a:endParaRPr>
                    </a:p>
                  </a:txBody>
                  <a:tcPr marL="68580" marR="68580" marT="0" marB="0"/>
                </a:tc>
                <a:tc>
                  <a:txBody>
                    <a:bodyPr/>
                    <a:lstStyle/>
                    <a:p>
                      <a:pPr rtl="1"/>
                      <a:endParaRPr lang="ar-EG"/>
                    </a:p>
                  </a:txBody>
                  <a:tcPr/>
                </a:tc>
                <a:extLst>
                  <a:ext uri="{0D108BD9-81ED-4DB2-BD59-A6C34878D82A}">
                    <a16:rowId xmlns:a16="http://schemas.microsoft.com/office/drawing/2014/main" val="10003"/>
                  </a:ext>
                </a:extLst>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2000" b="1" dirty="0">
                          <a:latin typeface="Times New Roman"/>
                          <a:ea typeface="Times New Roman"/>
                          <a:cs typeface="Simplified Arabic"/>
                        </a:rPr>
                        <a:t>3</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tc>
                <a:tc>
                  <a:txBody>
                    <a:bodyPr/>
                    <a:lstStyle/>
                    <a:p>
                      <a:pPr algn="r" rtl="1">
                        <a:lnSpc>
                          <a:spcPct val="115000"/>
                        </a:lnSpc>
                        <a:spcAft>
                          <a:spcPts val="0"/>
                        </a:spcAft>
                      </a:pPr>
                      <a:r>
                        <a:rPr lang="ar-SA" sz="2000" b="1" dirty="0">
                          <a:latin typeface="Times New Roman"/>
                          <a:ea typeface="Times New Roman"/>
                          <a:cs typeface="Simplified Arabic"/>
                        </a:rPr>
                        <a:t>          حـ/ المشتريات</a:t>
                      </a:r>
                      <a:endParaRPr lang="en-US" sz="1800" b="1" dirty="0">
                        <a:latin typeface="Times New Roman"/>
                        <a:ea typeface="Times New Roman"/>
                        <a:cs typeface="Arial"/>
                      </a:endParaRPr>
                    </a:p>
                  </a:txBody>
                  <a:tcPr marL="68580" marR="68580" marT="0" marB="0"/>
                </a:tc>
                <a:tc>
                  <a:txBody>
                    <a:bodyPr/>
                    <a:lstStyle/>
                    <a:p>
                      <a:pPr rtl="1"/>
                      <a:endParaRPr lang="ar-EG"/>
                    </a:p>
                  </a:txBody>
                  <a:tcPr/>
                </a:tc>
                <a:extLst>
                  <a:ext uri="{0D108BD9-81ED-4DB2-BD59-A6C34878D82A}">
                    <a16:rowId xmlns:a16="http://schemas.microsoft.com/office/drawing/2014/main" val="10004"/>
                  </a:ext>
                </a:extLst>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2000" b="1" dirty="0">
                          <a:latin typeface="Times New Roman"/>
                          <a:ea typeface="Times New Roman"/>
                          <a:cs typeface="Simplified Arabic"/>
                        </a:rPr>
                        <a:t>6</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tc>
                <a:tc>
                  <a:txBody>
                    <a:bodyPr/>
                    <a:lstStyle/>
                    <a:p>
                      <a:pPr algn="r" rtl="1">
                        <a:lnSpc>
                          <a:spcPct val="115000"/>
                        </a:lnSpc>
                        <a:spcAft>
                          <a:spcPts val="0"/>
                        </a:spcAft>
                      </a:pPr>
                      <a:r>
                        <a:rPr lang="ar-SA" sz="2000" b="1">
                          <a:latin typeface="Times New Roman"/>
                          <a:ea typeface="Times New Roman"/>
                          <a:cs typeface="Simplified Arabic"/>
                        </a:rPr>
                        <a:t>         حـ/ الحاسبات الآلية</a:t>
                      </a:r>
                      <a:endParaRPr lang="en-US" sz="1800" b="1">
                        <a:latin typeface="Times New Roman"/>
                        <a:ea typeface="Times New Roman"/>
                        <a:cs typeface="Arial"/>
                      </a:endParaRPr>
                    </a:p>
                  </a:txBody>
                  <a:tcPr marL="68580" marR="68580" marT="0" marB="0"/>
                </a:tc>
                <a:tc>
                  <a:txBody>
                    <a:bodyPr/>
                    <a:lstStyle/>
                    <a:p>
                      <a:pPr rtl="1"/>
                      <a:endParaRPr lang="ar-EG" dirty="0"/>
                    </a:p>
                  </a:txBody>
                  <a:tcPr/>
                </a:tc>
                <a:extLst>
                  <a:ext uri="{0D108BD9-81ED-4DB2-BD59-A6C34878D82A}">
                    <a16:rowId xmlns:a16="http://schemas.microsoft.com/office/drawing/2014/main" val="10005"/>
                  </a:ext>
                </a:extLst>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2000" b="1" dirty="0">
                          <a:latin typeface="Times New Roman"/>
                          <a:ea typeface="Times New Roman"/>
                          <a:cs typeface="Simplified Arabic"/>
                        </a:rPr>
                        <a:t>(إثبات المسحوبات الشخصية لصاحب المنشأة)</a:t>
                      </a:r>
                      <a:endParaRPr lang="en-US" sz="1800" b="1" dirty="0">
                        <a:latin typeface="Times New Roman"/>
                        <a:ea typeface="Times New Roman"/>
                        <a:cs typeface="Arial"/>
                      </a:endParaRPr>
                    </a:p>
                  </a:txBody>
                  <a:tcPr marL="68580" marR="68580" marT="0" marB="0"/>
                </a:tc>
                <a:tc>
                  <a:txBody>
                    <a:bodyPr/>
                    <a:lstStyle/>
                    <a:p>
                      <a:pPr rtl="1"/>
                      <a:endParaRPr lang="ar-EG"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645708157"/>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6</a:t>
            </a:r>
            <a:r>
              <a:rPr lang="ar-SA" sz="3600" b="1" dirty="0"/>
              <a:t>/</a:t>
            </a:r>
            <a:r>
              <a:rPr lang="ar-EG" sz="3600" b="1" dirty="0"/>
              <a:t>3</a:t>
            </a:r>
            <a:r>
              <a:rPr lang="ar-SA" sz="3600" b="1" dirty="0"/>
              <a:t> المسحوبات الشخصية:</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18</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945987805"/>
              </p:ext>
            </p:extLst>
          </p:nvPr>
        </p:nvGraphicFramePr>
        <p:xfrm>
          <a:off x="857224" y="3068960"/>
          <a:ext cx="7643868" cy="1483360"/>
        </p:xfrm>
        <a:graphic>
          <a:graphicData uri="http://schemas.openxmlformats.org/drawingml/2006/table">
            <a:tbl>
              <a:tblPr rtl="1" firstRow="1" bandRow="1">
                <a:tableStyleId>{5C22544A-7EE6-4342-B048-85BDC9FD1C3A}</a:tableStyleId>
              </a:tblPr>
              <a:tblGrid>
                <a:gridCol w="1182734">
                  <a:extLst>
                    <a:ext uri="{9D8B030D-6E8A-4147-A177-3AD203B41FA5}">
                      <a16:colId xmlns:a16="http://schemas.microsoft.com/office/drawing/2014/main" val="20000"/>
                    </a:ext>
                  </a:extLst>
                </a:gridCol>
                <a:gridCol w="1057268">
                  <a:extLst>
                    <a:ext uri="{9D8B030D-6E8A-4147-A177-3AD203B41FA5}">
                      <a16:colId xmlns:a16="http://schemas.microsoft.com/office/drawing/2014/main" val="20001"/>
                    </a:ext>
                  </a:extLst>
                </a:gridCol>
                <a:gridCol w="4192558">
                  <a:extLst>
                    <a:ext uri="{9D8B030D-6E8A-4147-A177-3AD203B41FA5}">
                      <a16:colId xmlns:a16="http://schemas.microsoft.com/office/drawing/2014/main" val="20002"/>
                    </a:ext>
                  </a:extLst>
                </a:gridCol>
                <a:gridCol w="1211308">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2000" dirty="0">
                          <a:solidFill>
                            <a:schemeClr val="tx1"/>
                          </a:solidFill>
                          <a:latin typeface="Times New Roman"/>
                          <a:ea typeface="Times New Roman"/>
                          <a:cs typeface="Simplified Arabic"/>
                        </a:rPr>
                        <a:t>مدين</a:t>
                      </a:r>
                      <a:endParaRPr lang="en-US" sz="1800" dirty="0">
                        <a:solidFill>
                          <a:schemeClr val="tx1"/>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dirty="0">
                          <a:solidFill>
                            <a:schemeClr val="tx1"/>
                          </a:solidFill>
                          <a:latin typeface="Times New Roman"/>
                          <a:ea typeface="Times New Roman"/>
                          <a:cs typeface="Simplified Arabic"/>
                        </a:rPr>
                        <a:t>دائن</a:t>
                      </a:r>
                      <a:endParaRPr lang="en-US" sz="1800" dirty="0">
                        <a:solidFill>
                          <a:schemeClr val="tx1"/>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a:solidFill>
                            <a:schemeClr val="tx1"/>
                          </a:solidFill>
                          <a:latin typeface="Times New Roman"/>
                          <a:ea typeface="Times New Roman"/>
                          <a:cs typeface="Simplified Arabic"/>
                        </a:rPr>
                        <a:t>بيــــــــــــــــــــــــــــــــــــان</a:t>
                      </a:r>
                      <a:endParaRPr lang="en-US" sz="1800">
                        <a:solidFill>
                          <a:schemeClr val="tx1"/>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dirty="0">
                          <a:solidFill>
                            <a:schemeClr val="tx1"/>
                          </a:solidFill>
                          <a:latin typeface="Times New Roman"/>
                          <a:ea typeface="Times New Roman"/>
                          <a:cs typeface="Simplified Arabic"/>
                        </a:rPr>
                        <a:t>التاريخ</a:t>
                      </a:r>
                      <a:endParaRPr lang="en-US" sz="1800" dirty="0">
                        <a:solidFill>
                          <a:schemeClr val="tx1"/>
                        </a:solidFill>
                        <a:latin typeface="Times New Roman"/>
                        <a:ea typeface="Times New Roman"/>
                        <a:cs typeface="Arial"/>
                      </a:endParaRPr>
                    </a:p>
                  </a:txBody>
                  <a:tcPr marL="68580" marR="68580" marT="0" marB="0" anchor="ctr">
                    <a:solidFill>
                      <a:schemeClr val="bg2">
                        <a:lumMod val="90000"/>
                      </a:schemeClr>
                    </a:solidFill>
                  </a:tcPr>
                </a:tc>
                <a:extLst>
                  <a:ext uri="{0D108BD9-81ED-4DB2-BD59-A6C34878D82A}">
                    <a16:rowId xmlns:a16="http://schemas.microsoft.com/office/drawing/2014/main" val="10000"/>
                  </a:ext>
                </a:extLst>
              </a:tr>
              <a:tr h="370840">
                <a:tc>
                  <a:txBody>
                    <a:bodyPr/>
                    <a:lstStyle/>
                    <a:p>
                      <a:pPr algn="justLow" rtl="1">
                        <a:lnSpc>
                          <a:spcPct val="115000"/>
                        </a:lnSpc>
                        <a:spcAft>
                          <a:spcPts val="0"/>
                        </a:spcAft>
                      </a:pPr>
                      <a:r>
                        <a:rPr lang="ar-SA" sz="2000" b="1" dirty="0">
                          <a:latin typeface="Times New Roman"/>
                          <a:ea typeface="Times New Roman"/>
                          <a:cs typeface="Simplified Arabic"/>
                        </a:rPr>
                        <a:t>14</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2000" b="1">
                          <a:latin typeface="Times New Roman"/>
                          <a:ea typeface="Times New Roman"/>
                          <a:cs typeface="Simplified Arabic"/>
                        </a:rPr>
                        <a:t>من حـ/ رأس المال</a:t>
                      </a:r>
                      <a:endParaRPr lang="en-US" sz="1800" b="1">
                        <a:latin typeface="Times New Roman"/>
                        <a:ea typeface="Times New Roman"/>
                        <a:cs typeface="Arial"/>
                      </a:endParaRPr>
                    </a:p>
                  </a:txBody>
                  <a:tcPr marL="68580" marR="68580" marT="0" marB="0"/>
                </a:tc>
                <a:tc>
                  <a:txBody>
                    <a:bodyPr/>
                    <a:lstStyle/>
                    <a:p>
                      <a:pPr rtl="1"/>
                      <a:endParaRPr lang="ar-EG" dirty="0"/>
                    </a:p>
                  </a:txBody>
                  <a:tcPr/>
                </a:tc>
                <a:extLst>
                  <a:ext uri="{0D108BD9-81ED-4DB2-BD59-A6C34878D82A}">
                    <a16:rowId xmlns:a16="http://schemas.microsoft.com/office/drawing/2014/main" val="10001"/>
                  </a:ext>
                </a:extLst>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2000" b="1" dirty="0">
                          <a:latin typeface="Times New Roman"/>
                          <a:ea typeface="Times New Roman"/>
                          <a:cs typeface="Simplified Arabic"/>
                        </a:rPr>
                        <a:t>14</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2000" b="1" dirty="0">
                          <a:latin typeface="Times New Roman"/>
                          <a:ea typeface="Times New Roman"/>
                          <a:cs typeface="Simplified Arabic"/>
                        </a:rPr>
                        <a:t>          إلى حـ/ المسحوبات</a:t>
                      </a:r>
                      <a:endParaRPr lang="en-US" sz="1800" b="1" dirty="0">
                        <a:latin typeface="Times New Roman"/>
                        <a:ea typeface="Times New Roman"/>
                        <a:cs typeface="Arial"/>
                      </a:endParaRPr>
                    </a:p>
                  </a:txBody>
                  <a:tcPr marL="68580" marR="68580" marT="0" marB="0"/>
                </a:tc>
                <a:tc>
                  <a:txBody>
                    <a:bodyPr/>
                    <a:lstStyle/>
                    <a:p>
                      <a:pPr rtl="1"/>
                      <a:endParaRPr lang="ar-EG"/>
                    </a:p>
                  </a:txBody>
                  <a:tcPr/>
                </a:tc>
                <a:extLst>
                  <a:ext uri="{0D108BD9-81ED-4DB2-BD59-A6C34878D82A}">
                    <a16:rowId xmlns:a16="http://schemas.microsoft.com/office/drawing/2014/main" val="10002"/>
                  </a:ext>
                </a:extLst>
              </a:tr>
              <a:tr h="370840">
                <a:tc>
                  <a:txBody>
                    <a:bodyPr/>
                    <a:lstStyle/>
                    <a:p>
                      <a:pPr algn="justLow" rtl="1">
                        <a:lnSpc>
                          <a:spcPct val="115000"/>
                        </a:lnSpc>
                        <a:spcAft>
                          <a:spcPts val="0"/>
                        </a:spcAft>
                      </a:pPr>
                      <a:endParaRPr lang="ar-SA" sz="2000" b="1" dirty="0">
                        <a:latin typeface="Times New Roman"/>
                        <a:ea typeface="Times New Roman"/>
                        <a:cs typeface="Simplified Arabic"/>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800" b="1" dirty="0">
                          <a:latin typeface="Times New Roman"/>
                          <a:ea typeface="Times New Roman"/>
                          <a:cs typeface="Simplified Arabic"/>
                        </a:rPr>
                        <a:t>(تخفيض رأس المال بمقدار مسحوبات صاحب المنشأة)</a:t>
                      </a:r>
                      <a:endParaRPr lang="en-US" sz="1800" b="1" dirty="0">
                        <a:latin typeface="Times New Roman"/>
                        <a:ea typeface="Times New Roman"/>
                        <a:cs typeface="Arial"/>
                      </a:endParaRPr>
                    </a:p>
                  </a:txBody>
                  <a:tcPr marL="68580" marR="68580" marT="0" marB="0"/>
                </a:tc>
                <a:tc>
                  <a:txBody>
                    <a:bodyPr/>
                    <a:lstStyle/>
                    <a:p>
                      <a:pPr rtl="1"/>
                      <a:endParaRPr lang="ar-EG"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6</a:t>
            </a:r>
            <a:r>
              <a:rPr lang="ar-SA" sz="3600" b="1" dirty="0"/>
              <a:t>/</a:t>
            </a:r>
            <a:r>
              <a:rPr lang="ar-EG" sz="3600" b="1" dirty="0"/>
              <a:t>3</a:t>
            </a:r>
            <a:r>
              <a:rPr lang="ar-SA" sz="3600" b="1" dirty="0"/>
              <a:t> المسحوبات الشخصية:</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646072030"/>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584371430"/>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b="1" dirty="0"/>
              <a:t>أ</a:t>
            </a:r>
            <a:r>
              <a:rPr lang="ar-SA" b="1" dirty="0"/>
              <a:t>هداف الفصل: </a:t>
            </a:r>
            <a:endParaRPr lang="ar-EG"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524011878"/>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4</a:t>
            </a:fld>
            <a:endParaRPr lang="en-US"/>
          </a:p>
        </p:txBody>
      </p:sp>
    </p:spTree>
    <p:extLst>
      <p:ext uri="{BB962C8B-B14F-4D97-AF65-F5344CB8AC3E}">
        <p14:creationId xmlns:p14="http://schemas.microsoft.com/office/powerpoint/2010/main" val="69555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011611239"/>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cs typeface="+mj-cs"/>
              </a:rPr>
              <a:t>1</a:t>
            </a:r>
            <a:r>
              <a:rPr lang="ar-SA" sz="3600" b="1" dirty="0">
                <a:cs typeface="+mj-cs"/>
              </a:rPr>
              <a:t>/</a:t>
            </a:r>
            <a:r>
              <a:rPr lang="ar-EG" sz="3600" b="1" dirty="0">
                <a:cs typeface="+mj-cs"/>
              </a:rPr>
              <a:t>3</a:t>
            </a:r>
            <a:r>
              <a:rPr lang="ar-SA" sz="3600" b="1" dirty="0">
                <a:cs typeface="+mj-cs"/>
              </a:rPr>
              <a:t> تكوين رأس المال نقداً: </a:t>
            </a:r>
            <a:endParaRPr lang="ar-EG" sz="3600" dirty="0">
              <a:cs typeface="+mj-cs"/>
            </a:endParaRPr>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cs typeface="+mj-cs"/>
              </a:rPr>
              <a:t>1</a:t>
            </a:r>
            <a:r>
              <a:rPr lang="ar-SA" sz="3600" b="1" dirty="0">
                <a:cs typeface="+mj-cs"/>
              </a:rPr>
              <a:t>/</a:t>
            </a:r>
            <a:r>
              <a:rPr lang="ar-EG" sz="3600" b="1" dirty="0">
                <a:cs typeface="+mj-cs"/>
              </a:rPr>
              <a:t>3</a:t>
            </a:r>
            <a:r>
              <a:rPr lang="ar-SA" sz="3600" b="1" dirty="0">
                <a:cs typeface="+mj-cs"/>
              </a:rPr>
              <a:t> تكوين رأس المال نقداً: </a:t>
            </a:r>
            <a:endParaRPr lang="ar-EG" sz="3600" dirty="0">
              <a:cs typeface="+mj-cs"/>
            </a:endParaRPr>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6</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3140377557"/>
              </p:ext>
            </p:extLst>
          </p:nvPr>
        </p:nvGraphicFramePr>
        <p:xfrm>
          <a:off x="1142976" y="2571744"/>
          <a:ext cx="7215240" cy="2225040"/>
        </p:xfrm>
        <a:graphic>
          <a:graphicData uri="http://schemas.openxmlformats.org/drawingml/2006/table">
            <a:tbl>
              <a:tblPr rtl="1" firstRow="1" bandRow="1">
                <a:tableStyleId>{5C22544A-7EE6-4342-B048-85BDC9FD1C3A}</a:tableStyleId>
              </a:tblPr>
              <a:tblGrid>
                <a:gridCol w="1266868">
                  <a:extLst>
                    <a:ext uri="{9D8B030D-6E8A-4147-A177-3AD203B41FA5}">
                      <a16:colId xmlns:a16="http://schemas.microsoft.com/office/drawing/2014/main" val="20000"/>
                    </a:ext>
                  </a:extLst>
                </a:gridCol>
                <a:gridCol w="1385878">
                  <a:extLst>
                    <a:ext uri="{9D8B030D-6E8A-4147-A177-3AD203B41FA5}">
                      <a16:colId xmlns:a16="http://schemas.microsoft.com/office/drawing/2014/main" val="20001"/>
                    </a:ext>
                  </a:extLst>
                </a:gridCol>
                <a:gridCol w="3105128">
                  <a:extLst>
                    <a:ext uri="{9D8B030D-6E8A-4147-A177-3AD203B41FA5}">
                      <a16:colId xmlns:a16="http://schemas.microsoft.com/office/drawing/2014/main" val="20002"/>
                    </a:ext>
                  </a:extLst>
                </a:gridCol>
                <a:gridCol w="1457366">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2000" b="1" dirty="0">
                          <a:solidFill>
                            <a:schemeClr val="tx1"/>
                          </a:solidFill>
                          <a:latin typeface="Times New Roman"/>
                          <a:ea typeface="Times New Roman"/>
                          <a:cs typeface="Simplified Arabic"/>
                        </a:rPr>
                        <a:t>مدين</a:t>
                      </a:r>
                      <a:endParaRPr lang="en-US" sz="1800" b="1" dirty="0">
                        <a:solidFill>
                          <a:schemeClr val="tx1"/>
                        </a:solidFill>
                        <a:latin typeface="Times New Roman"/>
                        <a:ea typeface="Times New Roman"/>
                        <a:cs typeface="Arial"/>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1">
                        <a:lnSpc>
                          <a:spcPct val="115000"/>
                        </a:lnSpc>
                        <a:spcAft>
                          <a:spcPts val="0"/>
                        </a:spcAft>
                      </a:pPr>
                      <a:r>
                        <a:rPr lang="ar-SA" sz="2000" b="1">
                          <a:solidFill>
                            <a:schemeClr val="tx1"/>
                          </a:solidFill>
                          <a:latin typeface="Times New Roman"/>
                          <a:ea typeface="Times New Roman"/>
                          <a:cs typeface="Simplified Arabic"/>
                        </a:rPr>
                        <a:t>دائن</a:t>
                      </a:r>
                      <a:endParaRPr lang="en-US" sz="1800" b="1">
                        <a:solidFill>
                          <a:schemeClr val="tx1"/>
                        </a:solidFill>
                        <a:latin typeface="Times New Roman"/>
                        <a:ea typeface="Times New Roman"/>
                        <a:cs typeface="Arial"/>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1">
                        <a:lnSpc>
                          <a:spcPct val="115000"/>
                        </a:lnSpc>
                        <a:spcAft>
                          <a:spcPts val="0"/>
                        </a:spcAft>
                      </a:pPr>
                      <a:r>
                        <a:rPr lang="ar-SA" sz="2000" b="1">
                          <a:solidFill>
                            <a:schemeClr val="tx1"/>
                          </a:solidFill>
                          <a:latin typeface="Times New Roman"/>
                          <a:ea typeface="Times New Roman"/>
                          <a:cs typeface="Simplified Arabic"/>
                        </a:rPr>
                        <a:t>بيــــــــان</a:t>
                      </a:r>
                      <a:endParaRPr lang="en-US" sz="1800" b="1">
                        <a:solidFill>
                          <a:schemeClr val="tx1"/>
                        </a:solidFill>
                        <a:latin typeface="Times New Roman"/>
                        <a:ea typeface="Times New Roman"/>
                        <a:cs typeface="Arial"/>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1">
                        <a:lnSpc>
                          <a:spcPct val="115000"/>
                        </a:lnSpc>
                        <a:spcAft>
                          <a:spcPts val="0"/>
                        </a:spcAft>
                      </a:pPr>
                      <a:r>
                        <a:rPr lang="ar-SA" sz="2000" b="1" dirty="0">
                          <a:solidFill>
                            <a:schemeClr val="tx1"/>
                          </a:solidFill>
                          <a:latin typeface="Times New Roman"/>
                          <a:ea typeface="Times New Roman"/>
                          <a:cs typeface="Simplified Arabic"/>
                        </a:rPr>
                        <a:t>التاريخ</a:t>
                      </a:r>
                      <a:endParaRPr lang="en-US" sz="1800" b="1" dirty="0">
                        <a:solidFill>
                          <a:schemeClr val="tx1"/>
                        </a:solidFill>
                        <a:latin typeface="Times New Roman"/>
                        <a:ea typeface="Times New Roman"/>
                        <a:cs typeface="Arial"/>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0"/>
                  </a:ext>
                </a:extLst>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Low" rtl="1">
                        <a:lnSpc>
                          <a:spcPct val="115000"/>
                        </a:lnSpc>
                        <a:spcAft>
                          <a:spcPts val="0"/>
                        </a:spcAft>
                      </a:pPr>
                      <a:r>
                        <a:rPr lang="ar-SA" sz="2000" b="1">
                          <a:latin typeface="Times New Roman"/>
                          <a:ea typeface="Times New Roman"/>
                          <a:cs typeface="Simplified Arabic"/>
                        </a:rPr>
                        <a:t>من مذكورين</a:t>
                      </a:r>
                      <a:endParaRPr lang="en-US" sz="1800" b="1">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Low" rtl="1">
                        <a:lnSpc>
                          <a:spcPct val="115000"/>
                        </a:lnSpc>
                        <a:spcAft>
                          <a:spcPts val="0"/>
                        </a:spcAft>
                      </a:pPr>
                      <a:r>
                        <a:rPr lang="ar-EG" sz="2000" b="1" dirty="0">
                          <a:latin typeface="Times New Roman"/>
                          <a:ea typeface="Times New Roman"/>
                          <a:cs typeface="Simplified Arabic"/>
                        </a:rPr>
                        <a:t>2016/1/1</a:t>
                      </a:r>
                      <a:r>
                        <a:rPr lang="ar-EG" sz="2000" b="1" baseline="0" dirty="0">
                          <a:latin typeface="Times New Roman"/>
                          <a:ea typeface="Times New Roman"/>
                          <a:cs typeface="Simplified Arabic"/>
                        </a:rPr>
                        <a:t> </a:t>
                      </a:r>
                      <a:endParaRPr lang="en-US" sz="1800" b="1" dirty="0">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justLow" rtl="1">
                        <a:lnSpc>
                          <a:spcPct val="115000"/>
                        </a:lnSpc>
                        <a:spcAft>
                          <a:spcPts val="0"/>
                        </a:spcAft>
                      </a:pPr>
                      <a:r>
                        <a:rPr lang="ar-SA" sz="2000" b="1" dirty="0">
                          <a:latin typeface="Times New Roman"/>
                          <a:ea typeface="Times New Roman"/>
                          <a:cs typeface="Simplified Arabic"/>
                        </a:rPr>
                        <a:t>150</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2000" b="1">
                          <a:latin typeface="Times New Roman"/>
                          <a:ea typeface="Times New Roman"/>
                          <a:cs typeface="Simplified Arabic"/>
                        </a:rPr>
                        <a:t>حـ/ الخزينة</a:t>
                      </a:r>
                      <a:endParaRPr lang="en-US" sz="18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dirty="0">
                        <a:latin typeface="Times New Roman"/>
                        <a:ea typeface="Times New Roman"/>
                        <a:cs typeface="Simplified Arabic"/>
                      </a:endParaRPr>
                    </a:p>
                  </a:txBody>
                  <a:tcPr marL="68580" marR="68580" marT="0" marB="0"/>
                </a:tc>
                <a:extLst>
                  <a:ext uri="{0D108BD9-81ED-4DB2-BD59-A6C34878D82A}">
                    <a16:rowId xmlns:a16="http://schemas.microsoft.com/office/drawing/2014/main" val="10002"/>
                  </a:ext>
                </a:extLst>
              </a:tr>
              <a:tr h="370840">
                <a:tc>
                  <a:txBody>
                    <a:bodyPr/>
                    <a:lstStyle/>
                    <a:p>
                      <a:pPr algn="justLow" rtl="1">
                        <a:lnSpc>
                          <a:spcPct val="115000"/>
                        </a:lnSpc>
                        <a:spcAft>
                          <a:spcPts val="0"/>
                        </a:spcAft>
                      </a:pPr>
                      <a:r>
                        <a:rPr lang="ar-SA" sz="2000" b="1" dirty="0">
                          <a:latin typeface="Times New Roman"/>
                          <a:ea typeface="Times New Roman"/>
                          <a:cs typeface="Simplified Arabic"/>
                        </a:rPr>
                        <a:t>450</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r" rtl="1">
                        <a:lnSpc>
                          <a:spcPct val="115000"/>
                        </a:lnSpc>
                        <a:spcAft>
                          <a:spcPts val="0"/>
                        </a:spcAft>
                      </a:pPr>
                      <a:r>
                        <a:rPr lang="ar-SA" sz="2000" b="1">
                          <a:latin typeface="Times New Roman"/>
                          <a:ea typeface="Times New Roman"/>
                          <a:cs typeface="Simplified Arabic"/>
                        </a:rPr>
                        <a:t>حـ/ البنك</a:t>
                      </a:r>
                      <a:endParaRPr lang="en-US" sz="18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extLst>
                  <a:ext uri="{0D108BD9-81ED-4DB2-BD59-A6C34878D82A}">
                    <a16:rowId xmlns:a16="http://schemas.microsoft.com/office/drawing/2014/main" val="10003"/>
                  </a:ext>
                </a:extLst>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2000" b="1" dirty="0">
                          <a:latin typeface="Times New Roman"/>
                          <a:ea typeface="Times New Roman"/>
                          <a:cs typeface="Simplified Arabic"/>
                        </a:rPr>
                        <a:t>600</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tc>
                <a:tc>
                  <a:txBody>
                    <a:bodyPr/>
                    <a:lstStyle/>
                    <a:p>
                      <a:pPr algn="r" rtl="1">
                        <a:lnSpc>
                          <a:spcPct val="115000"/>
                        </a:lnSpc>
                        <a:spcAft>
                          <a:spcPts val="0"/>
                        </a:spcAft>
                      </a:pPr>
                      <a:r>
                        <a:rPr lang="ar-SA" sz="2000" b="1" dirty="0">
                          <a:latin typeface="Times New Roman"/>
                          <a:ea typeface="Times New Roman"/>
                          <a:cs typeface="Simplified Arabic"/>
                        </a:rPr>
                        <a:t>         إلى حـ/ رأس المال</a:t>
                      </a:r>
                      <a:endParaRPr lang="en-US" sz="1800" b="1" dirty="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dirty="0">
                        <a:latin typeface="Times New Roman"/>
                        <a:ea typeface="Times New Roman"/>
                        <a:cs typeface="Simplified Arabic"/>
                      </a:endParaRPr>
                    </a:p>
                  </a:txBody>
                  <a:tcPr marL="68580" marR="68580" marT="0" marB="0"/>
                </a:tc>
                <a:extLst>
                  <a:ext uri="{0D108BD9-81ED-4DB2-BD59-A6C34878D82A}">
                    <a16:rowId xmlns:a16="http://schemas.microsoft.com/office/drawing/2014/main" val="10004"/>
                  </a:ext>
                </a:extLst>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2000" b="1">
                          <a:latin typeface="Times New Roman"/>
                          <a:ea typeface="Times New Roman"/>
                          <a:cs typeface="Simplified Arabic"/>
                        </a:rPr>
                        <a:t>إيداع رأس المال في الخزينة والبنك</a:t>
                      </a:r>
                      <a:endParaRPr lang="en-US" sz="18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dirty="0">
                        <a:latin typeface="Times New Roman"/>
                        <a:ea typeface="Times New Roman"/>
                        <a:cs typeface="Simplified Arabic"/>
                      </a:endParaRPr>
                    </a:p>
                  </a:txBody>
                  <a:tcPr marL="68580" marR="68580"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178194275"/>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cs typeface="+mj-cs"/>
              </a:rPr>
              <a:t>2</a:t>
            </a:r>
            <a:r>
              <a:rPr lang="ar-SA" sz="3600" b="1" dirty="0">
                <a:cs typeface="+mj-cs"/>
              </a:rPr>
              <a:t>/</a:t>
            </a:r>
            <a:r>
              <a:rPr lang="ar-EG" sz="3600" b="1" dirty="0">
                <a:cs typeface="+mj-cs"/>
              </a:rPr>
              <a:t>3</a:t>
            </a:r>
            <a:r>
              <a:rPr lang="ar-SA" sz="3600" b="1" dirty="0">
                <a:cs typeface="+mj-cs"/>
              </a:rPr>
              <a:t> تكوين رأس المال عيناً: </a:t>
            </a:r>
            <a:endParaRPr lang="ar-EG" sz="3600" dirty="0">
              <a:cs typeface="+mj-cs"/>
            </a:endParaRPr>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2</a:t>
            </a:r>
            <a:r>
              <a:rPr lang="ar-SA" sz="3600" b="1" dirty="0"/>
              <a:t>/</a:t>
            </a:r>
            <a:r>
              <a:rPr lang="ar-EG" sz="3600" b="1" dirty="0"/>
              <a:t>3</a:t>
            </a:r>
            <a:r>
              <a:rPr lang="ar-SA" sz="3600" b="1" dirty="0"/>
              <a:t> تكوين رأس المال عيناً: </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8</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211458272"/>
              </p:ext>
            </p:extLst>
          </p:nvPr>
        </p:nvGraphicFramePr>
        <p:xfrm>
          <a:off x="1000100" y="2071678"/>
          <a:ext cx="7429552" cy="2966720"/>
        </p:xfrm>
        <a:graphic>
          <a:graphicData uri="http://schemas.openxmlformats.org/drawingml/2006/table">
            <a:tbl>
              <a:tblPr rtl="1" firstRow="1" bandRow="1">
                <a:tableStyleId>{5C22544A-7EE6-4342-B048-85BDC9FD1C3A}</a:tableStyleId>
              </a:tblPr>
              <a:tblGrid>
                <a:gridCol w="1273220">
                  <a:extLst>
                    <a:ext uri="{9D8B030D-6E8A-4147-A177-3AD203B41FA5}">
                      <a16:colId xmlns:a16="http://schemas.microsoft.com/office/drawing/2014/main" val="20000"/>
                    </a:ext>
                  </a:extLst>
                </a:gridCol>
                <a:gridCol w="1219192">
                  <a:extLst>
                    <a:ext uri="{9D8B030D-6E8A-4147-A177-3AD203B41FA5}">
                      <a16:colId xmlns:a16="http://schemas.microsoft.com/office/drawing/2014/main" val="20001"/>
                    </a:ext>
                  </a:extLst>
                </a:gridCol>
                <a:gridCol w="3438500">
                  <a:extLst>
                    <a:ext uri="{9D8B030D-6E8A-4147-A177-3AD203B41FA5}">
                      <a16:colId xmlns:a16="http://schemas.microsoft.com/office/drawing/2014/main" val="20002"/>
                    </a:ext>
                  </a:extLst>
                </a:gridCol>
                <a:gridCol w="1498640">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2000" dirty="0">
                          <a:solidFill>
                            <a:schemeClr val="tx1"/>
                          </a:solidFill>
                          <a:latin typeface="Times New Roman"/>
                          <a:ea typeface="Times New Roman"/>
                          <a:cs typeface="+mn-cs"/>
                        </a:rPr>
                        <a:t>مدين</a:t>
                      </a:r>
                      <a:endParaRPr lang="en-US" sz="1800" dirty="0">
                        <a:solidFill>
                          <a:schemeClr val="tx1"/>
                        </a:solidFill>
                        <a:latin typeface="Times New Roman"/>
                        <a:ea typeface="Times New Roman"/>
                        <a:cs typeface="+mn-cs"/>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1">
                        <a:lnSpc>
                          <a:spcPct val="115000"/>
                        </a:lnSpc>
                        <a:spcAft>
                          <a:spcPts val="0"/>
                        </a:spcAft>
                      </a:pPr>
                      <a:r>
                        <a:rPr lang="ar-SA" sz="2000">
                          <a:solidFill>
                            <a:schemeClr val="tx1"/>
                          </a:solidFill>
                          <a:latin typeface="Times New Roman"/>
                          <a:ea typeface="Times New Roman"/>
                          <a:cs typeface="+mn-cs"/>
                        </a:rPr>
                        <a:t>دائن</a:t>
                      </a:r>
                      <a:endParaRPr lang="en-US" sz="1800">
                        <a:solidFill>
                          <a:schemeClr val="tx1"/>
                        </a:solidFill>
                        <a:latin typeface="Times New Roman"/>
                        <a:ea typeface="Times New Roman"/>
                        <a:cs typeface="+mn-cs"/>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1">
                        <a:lnSpc>
                          <a:spcPct val="115000"/>
                        </a:lnSpc>
                        <a:spcAft>
                          <a:spcPts val="0"/>
                        </a:spcAft>
                      </a:pPr>
                      <a:r>
                        <a:rPr lang="ar-SA" sz="2000">
                          <a:solidFill>
                            <a:schemeClr val="tx1"/>
                          </a:solidFill>
                          <a:latin typeface="Times New Roman"/>
                          <a:ea typeface="Times New Roman"/>
                          <a:cs typeface="+mn-cs"/>
                        </a:rPr>
                        <a:t>بيــــــــان</a:t>
                      </a:r>
                      <a:endParaRPr lang="en-US" sz="1800">
                        <a:solidFill>
                          <a:schemeClr val="tx1"/>
                        </a:solidFill>
                        <a:latin typeface="Times New Roman"/>
                        <a:ea typeface="Times New Roman"/>
                        <a:cs typeface="+mn-cs"/>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1">
                        <a:lnSpc>
                          <a:spcPct val="115000"/>
                        </a:lnSpc>
                        <a:spcAft>
                          <a:spcPts val="0"/>
                        </a:spcAft>
                      </a:pPr>
                      <a:r>
                        <a:rPr lang="ar-SA" sz="2000" dirty="0">
                          <a:solidFill>
                            <a:schemeClr val="tx1"/>
                          </a:solidFill>
                          <a:latin typeface="Times New Roman"/>
                          <a:ea typeface="Times New Roman"/>
                          <a:cs typeface="+mn-cs"/>
                        </a:rPr>
                        <a:t>التاريخ</a:t>
                      </a:r>
                      <a:endParaRPr lang="en-US" sz="1800" dirty="0">
                        <a:solidFill>
                          <a:schemeClr val="tx1"/>
                        </a:solidFill>
                        <a:latin typeface="Times New Roman"/>
                        <a:ea typeface="Times New Roman"/>
                        <a:cs typeface="+mn-cs"/>
                      </a:endParaRPr>
                    </a:p>
                  </a:txBody>
                  <a:tcPr marL="68580" marR="68580" marT="0" marB="0" anchor="ctr">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endParaRPr lang="ar-SA" sz="2000" b="1" dirty="0">
                        <a:latin typeface="Times New Roman"/>
                        <a:ea typeface="Times New Roman"/>
                        <a:cs typeface="Simplified Arabic"/>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endParaRPr lang="ar-SA" sz="2000" b="1" dirty="0">
                        <a:latin typeface="Times New Roman"/>
                        <a:ea typeface="Times New Roman"/>
                        <a:cs typeface="Simplified Arabic"/>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Low" rtl="1">
                        <a:lnSpc>
                          <a:spcPct val="115000"/>
                        </a:lnSpc>
                        <a:spcAft>
                          <a:spcPts val="0"/>
                        </a:spcAft>
                      </a:pPr>
                      <a:r>
                        <a:rPr lang="ar-SA" sz="2000" b="1">
                          <a:latin typeface="Times New Roman"/>
                          <a:ea typeface="Times New Roman"/>
                          <a:cs typeface="Simplified Arabic"/>
                        </a:rPr>
                        <a:t>من مذكورين</a:t>
                      </a:r>
                      <a:endParaRPr lang="en-US" sz="1800" b="1">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Low" rtl="1">
                        <a:lnSpc>
                          <a:spcPct val="115000"/>
                        </a:lnSpc>
                        <a:spcAft>
                          <a:spcPts val="0"/>
                        </a:spcAft>
                      </a:pPr>
                      <a:r>
                        <a:rPr lang="ar-EG" sz="2000" b="1" dirty="0">
                          <a:latin typeface="Times New Roman"/>
                          <a:ea typeface="Times New Roman"/>
                          <a:cs typeface="Simplified Arabic"/>
                        </a:rPr>
                        <a:t>2016/2/1</a:t>
                      </a:r>
                      <a:endParaRPr lang="en-US" sz="1800" b="1" dirty="0">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SA" sz="2000" b="1" dirty="0">
                          <a:latin typeface="Times New Roman"/>
                          <a:ea typeface="Times New Roman"/>
                          <a:cs typeface="Simplified Arabic"/>
                        </a:rPr>
                        <a:t>350</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2000" b="1" dirty="0">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2000" b="1">
                          <a:latin typeface="Times New Roman"/>
                          <a:ea typeface="Times New Roman"/>
                          <a:cs typeface="Simplified Arabic"/>
                        </a:rPr>
                        <a:t>حـ/ العقار</a:t>
                      </a:r>
                      <a:endParaRPr lang="en-US" sz="18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extLst>
                  <a:ext uri="{0D108BD9-81ED-4DB2-BD59-A6C34878D82A}">
                    <a16:rowId xmlns:a16="http://schemas.microsoft.com/office/drawing/2014/main" val="10002"/>
                  </a:ext>
                </a:extLst>
              </a:tr>
              <a:tr h="370840">
                <a:tc>
                  <a:txBody>
                    <a:bodyPr/>
                    <a:lstStyle/>
                    <a:p>
                      <a:pPr algn="ctr" rtl="1">
                        <a:lnSpc>
                          <a:spcPct val="115000"/>
                        </a:lnSpc>
                        <a:spcAft>
                          <a:spcPts val="0"/>
                        </a:spcAft>
                      </a:pPr>
                      <a:r>
                        <a:rPr lang="ar-SA" sz="2000" b="1" dirty="0">
                          <a:latin typeface="Times New Roman"/>
                          <a:ea typeface="Times New Roman"/>
                          <a:cs typeface="Simplified Arabic"/>
                        </a:rPr>
                        <a:t>150</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2000" b="1" dirty="0">
                        <a:latin typeface="Times New Roman"/>
                        <a:ea typeface="Times New Roman"/>
                        <a:cs typeface="Simplified Arabic"/>
                      </a:endParaRPr>
                    </a:p>
                  </a:txBody>
                  <a:tcPr marL="68580" marR="68580" marT="0" marB="0"/>
                </a:tc>
                <a:tc>
                  <a:txBody>
                    <a:bodyPr/>
                    <a:lstStyle/>
                    <a:p>
                      <a:pPr algn="r" rtl="1">
                        <a:lnSpc>
                          <a:spcPct val="115000"/>
                        </a:lnSpc>
                        <a:spcAft>
                          <a:spcPts val="0"/>
                        </a:spcAft>
                      </a:pPr>
                      <a:r>
                        <a:rPr lang="ar-SA" sz="2000" b="1">
                          <a:latin typeface="Times New Roman"/>
                          <a:ea typeface="Times New Roman"/>
                          <a:cs typeface="Simplified Arabic"/>
                        </a:rPr>
                        <a:t>حـ/ السيارات</a:t>
                      </a:r>
                      <a:endParaRPr lang="en-US" sz="18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extLst>
                  <a:ext uri="{0D108BD9-81ED-4DB2-BD59-A6C34878D82A}">
                    <a16:rowId xmlns:a16="http://schemas.microsoft.com/office/drawing/2014/main" val="10003"/>
                  </a:ext>
                </a:extLst>
              </a:tr>
              <a:tr h="370840">
                <a:tc>
                  <a:txBody>
                    <a:bodyPr/>
                    <a:lstStyle/>
                    <a:p>
                      <a:pPr algn="ctr" rtl="1">
                        <a:lnSpc>
                          <a:spcPct val="115000"/>
                        </a:lnSpc>
                        <a:spcAft>
                          <a:spcPts val="0"/>
                        </a:spcAft>
                      </a:pPr>
                      <a:r>
                        <a:rPr lang="ar-SA" sz="2000" b="1" dirty="0">
                          <a:latin typeface="Times New Roman"/>
                          <a:ea typeface="Times New Roman"/>
                          <a:cs typeface="Simplified Arabic"/>
                        </a:rPr>
                        <a:t>50</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2000" b="1" dirty="0">
                        <a:latin typeface="Times New Roman"/>
                        <a:ea typeface="Times New Roman"/>
                        <a:cs typeface="Simplified Arabic"/>
                      </a:endParaRPr>
                    </a:p>
                  </a:txBody>
                  <a:tcPr marL="68580" marR="68580" marT="0" marB="0"/>
                </a:tc>
                <a:tc>
                  <a:txBody>
                    <a:bodyPr/>
                    <a:lstStyle/>
                    <a:p>
                      <a:pPr algn="r" rtl="1">
                        <a:lnSpc>
                          <a:spcPct val="115000"/>
                        </a:lnSpc>
                        <a:spcAft>
                          <a:spcPts val="0"/>
                        </a:spcAft>
                      </a:pPr>
                      <a:r>
                        <a:rPr lang="ar-SA" sz="2000" b="1">
                          <a:latin typeface="Times New Roman"/>
                          <a:ea typeface="Times New Roman"/>
                          <a:cs typeface="Simplified Arabic"/>
                        </a:rPr>
                        <a:t>حـ/ الأثاث</a:t>
                      </a:r>
                      <a:endParaRPr lang="en-US" sz="18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extLst>
                  <a:ext uri="{0D108BD9-81ED-4DB2-BD59-A6C34878D82A}">
                    <a16:rowId xmlns:a16="http://schemas.microsoft.com/office/drawing/2014/main" val="10004"/>
                  </a:ext>
                </a:extLst>
              </a:tr>
              <a:tr h="370840">
                <a:tc>
                  <a:txBody>
                    <a:bodyPr/>
                    <a:lstStyle/>
                    <a:p>
                      <a:pPr algn="ctr" rtl="1">
                        <a:lnSpc>
                          <a:spcPct val="115000"/>
                        </a:lnSpc>
                        <a:spcAft>
                          <a:spcPts val="0"/>
                        </a:spcAft>
                      </a:pPr>
                      <a:r>
                        <a:rPr lang="ar-SA" sz="2000" b="1" dirty="0">
                          <a:latin typeface="Times New Roman"/>
                          <a:ea typeface="Times New Roman"/>
                          <a:cs typeface="Simplified Arabic"/>
                        </a:rPr>
                        <a:t>250</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2000" b="1" dirty="0">
                        <a:latin typeface="Times New Roman"/>
                        <a:ea typeface="Times New Roman"/>
                        <a:cs typeface="Simplified Arabic"/>
                      </a:endParaRPr>
                    </a:p>
                  </a:txBody>
                  <a:tcPr marL="68580" marR="68580" marT="0" marB="0"/>
                </a:tc>
                <a:tc>
                  <a:txBody>
                    <a:bodyPr/>
                    <a:lstStyle/>
                    <a:p>
                      <a:pPr algn="r" rtl="1">
                        <a:lnSpc>
                          <a:spcPct val="115000"/>
                        </a:lnSpc>
                        <a:spcAft>
                          <a:spcPts val="0"/>
                        </a:spcAft>
                      </a:pPr>
                      <a:r>
                        <a:rPr lang="ar-SA" sz="2000" b="1">
                          <a:latin typeface="Times New Roman"/>
                          <a:ea typeface="Times New Roman"/>
                          <a:cs typeface="Simplified Arabic"/>
                        </a:rPr>
                        <a:t>حـ/ الخزينة</a:t>
                      </a:r>
                      <a:endParaRPr lang="en-US" sz="18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extLst>
                  <a:ext uri="{0D108BD9-81ED-4DB2-BD59-A6C34878D82A}">
                    <a16:rowId xmlns:a16="http://schemas.microsoft.com/office/drawing/2014/main" val="10005"/>
                  </a:ext>
                </a:extLst>
              </a:tr>
              <a:tr h="370840">
                <a:tc>
                  <a:txBody>
                    <a:bodyPr/>
                    <a:lstStyle/>
                    <a:p>
                      <a:pPr algn="ctr"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2000" b="1" dirty="0">
                          <a:latin typeface="Times New Roman"/>
                          <a:ea typeface="Times New Roman"/>
                          <a:cs typeface="Simplified Arabic"/>
                        </a:rPr>
                        <a:t>800</a:t>
                      </a:r>
                      <a:r>
                        <a:rPr lang="ar-EG" sz="2000" b="1" dirty="0">
                          <a:latin typeface="Times New Roman"/>
                          <a:ea typeface="Times New Roman"/>
                          <a:cs typeface="Simplified Arabic"/>
                        </a:rPr>
                        <a:t>,</a:t>
                      </a:r>
                      <a:r>
                        <a:rPr lang="ar-SA" sz="2000" b="1" dirty="0">
                          <a:latin typeface="Times New Roman"/>
                          <a:ea typeface="Times New Roman"/>
                          <a:cs typeface="Simplified Arabic"/>
                        </a:rPr>
                        <a:t>000</a:t>
                      </a:r>
                      <a:endParaRPr lang="en-US" sz="1800" b="1" dirty="0">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latin typeface="Times New Roman"/>
                          <a:ea typeface="Times New Roman"/>
                          <a:cs typeface="Simplified Arabic"/>
                        </a:rPr>
                        <a:t>إلى حـ/ رأس المال</a:t>
                      </a:r>
                      <a:endParaRPr lang="en-US" sz="18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extLst>
                  <a:ext uri="{0D108BD9-81ED-4DB2-BD59-A6C34878D82A}">
                    <a16:rowId xmlns:a16="http://schemas.microsoft.com/office/drawing/2014/main" val="10006"/>
                  </a:ext>
                </a:extLst>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endParaRPr lang="ar-SA" sz="2000" b="1" dirty="0">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800" b="1">
                          <a:latin typeface="Times New Roman"/>
                          <a:ea typeface="Times New Roman"/>
                          <a:cs typeface="Simplified Arabic"/>
                        </a:rPr>
                        <a:t>تكوين رأس المال بتقديم أصول عينية ونقدية</a:t>
                      </a:r>
                      <a:endParaRPr lang="en-US" sz="18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dirty="0">
                        <a:latin typeface="Times New Roman"/>
                        <a:ea typeface="Times New Roman"/>
                        <a:cs typeface="Simplified Arabic"/>
                      </a:endParaRPr>
                    </a:p>
                  </a:txBody>
                  <a:tcPr marL="68580" marR="68580" marT="0" marB="0"/>
                </a:tc>
                <a:extLst>
                  <a:ext uri="{0D108BD9-81ED-4DB2-BD59-A6C34878D82A}">
                    <a16:rowId xmlns:a16="http://schemas.microsoft.com/office/drawing/2014/main" val="10007"/>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472164257"/>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SA" sz="3600" b="1" dirty="0">
                <a:cs typeface="+mj-cs"/>
              </a:rPr>
              <a:t>3/3 تكوين رأس المال في صورة أصول وخصوم:</a:t>
            </a:r>
            <a:endParaRPr lang="ar-EG" sz="3600" dirty="0">
              <a:cs typeface="+mj-cs"/>
            </a:endParaRPr>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2_Urban">
  <a:themeElements>
    <a:clrScheme name="2_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fontScheme name="2_Urban">
      <a:majorFont>
        <a:latin typeface="Trebuchet MS"/>
        <a:ea typeface="MS PGothic"/>
        <a:cs typeface=""/>
      </a:majorFont>
      <a:minorFont>
        <a:latin typeface="Georgia"/>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8661</TotalTime>
  <Words>1323</Words>
  <Application>Microsoft Office PowerPoint</Application>
  <PresentationFormat>عرض على الشاشة (4:3)</PresentationFormat>
  <Paragraphs>311</Paragraphs>
  <Slides>19</Slides>
  <Notes>19</Notes>
  <HiddenSlides>0</HiddenSlides>
  <MMClips>0</MMClips>
  <ScaleCrop>false</ScaleCrop>
  <HeadingPairs>
    <vt:vector size="6" baseType="variant">
      <vt:variant>
        <vt:lpstr>الخطوط المستخدمة</vt:lpstr>
      </vt:variant>
      <vt:variant>
        <vt:i4>5</vt:i4>
      </vt:variant>
      <vt:variant>
        <vt:lpstr>نسق</vt:lpstr>
      </vt:variant>
      <vt:variant>
        <vt:i4>2</vt:i4>
      </vt:variant>
      <vt:variant>
        <vt:lpstr>عناوين الشرائح</vt:lpstr>
      </vt:variant>
      <vt:variant>
        <vt:i4>19</vt:i4>
      </vt:variant>
    </vt:vector>
  </HeadingPairs>
  <TitlesOfParts>
    <vt:vector size="26" baseType="lpstr">
      <vt:lpstr>Arial</vt:lpstr>
      <vt:lpstr>Georgia</vt:lpstr>
      <vt:lpstr>Times New Roman</vt:lpstr>
      <vt:lpstr>Trebuchet MS</vt:lpstr>
      <vt:lpstr>Wingdings 2</vt:lpstr>
      <vt:lpstr>Urban</vt:lpstr>
      <vt:lpstr>2_Urban</vt:lpstr>
      <vt:lpstr>عرض تقديمي في PowerPoint</vt:lpstr>
      <vt:lpstr>عرض تقديمي في PowerPoint</vt:lpstr>
      <vt:lpstr>أهداف الفصل: </vt:lpstr>
      <vt:lpstr>عرض تقديمي في PowerPoint</vt:lpstr>
      <vt:lpstr>1/3 تكوين رأس المال نقداً: </vt:lpstr>
      <vt:lpstr>1/3 تكوين رأس المال نقداً: </vt:lpstr>
      <vt:lpstr>2/3 تكوين رأس المال عيناً: </vt:lpstr>
      <vt:lpstr>2/3 تكوين رأس المال عيناً: </vt:lpstr>
      <vt:lpstr>3/3 تكوين رأس المال في صورة أصول وخصوم:</vt:lpstr>
      <vt:lpstr>3/3 تكوين رأس المال في صورة أصول وخصوم:</vt:lpstr>
      <vt:lpstr>3/3 تكوين رأس المال في صورة أصول وخصوم:</vt:lpstr>
      <vt:lpstr>4/3 عمليات زيادة رأس المال:</vt:lpstr>
      <vt:lpstr>5/3 عمليات تخفيض رأس المال:</vt:lpstr>
      <vt:lpstr>5/3 عمليات تخفيض رأس المال:</vt:lpstr>
      <vt:lpstr>6/3 المسحوبات الشخصية:</vt:lpstr>
      <vt:lpstr>6/3 المسحوبات الشخصية:</vt:lpstr>
      <vt:lpstr>6/3 المسحوبات الشخصية:</vt:lpstr>
      <vt:lpstr>6/3 المسحوبات الشخصية:</vt:lpstr>
      <vt:lpstr>6/3 المسحوبات الشخصية:</vt:lpstr>
    </vt:vector>
  </TitlesOfParts>
  <Company>PEARSON Copyright 2008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Financial Accounting</dc:creator>
  <cp:lastModifiedBy>AL Laith Group</cp:lastModifiedBy>
  <cp:revision>278</cp:revision>
  <dcterms:created xsi:type="dcterms:W3CDTF">2007-05-01T20:21:06Z</dcterms:created>
  <dcterms:modified xsi:type="dcterms:W3CDTF">2021-04-14T05:26:07Z</dcterms:modified>
</cp:coreProperties>
</file>